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
 <Relationship Id="rId3" Type="http://schemas.openxmlformats.org/package/2006/relationships/metadata/core-properties" Target="docProps/core.xml" />
 <Relationship Id="rId1" Type="http://schemas.openxmlformats.org/officeDocument/2006/relationships/officeDocument" Target="ppt/presentation.xml" />
 <Relationship Id="rId4" Type="http://schemas.openxmlformats.org/officeDocument/2006/relationships/extended-properties" Target="docProps/app.xml" 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/>
  <p:notesSz cx="6858000" cy="9144000"/>
  <p:defaultTextStyle>
    <a:defPPr>
      <a:defRPr lang="en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4" y="-72"/>
      </p:cViewPr>
      <p:guideLst>
        <p:guide orient="horz" pos="3016"/>
        <p:guide pos="23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 />
 <Relationship Id="rId2" Type="http://schemas.openxmlformats.org/officeDocument/2006/relationships/slide" Target="slides/slide1.xml" />
 <Relationship Id="rId3" Type="http://schemas.openxmlformats.org/officeDocument/2006/relationships/slide" Target="slides/slide2.xml" />
 <Relationship Id="rId4" Type="http://schemas.openxmlformats.org/officeDocument/2006/relationships/slide" Target="slides/slide3.xml" />
 <Relationship Id="rId5" Type="http://schemas.openxmlformats.org/officeDocument/2006/relationships/slide" Target="slides/slide4.xml" />
 <Relationship Id="rId6" Type="http://schemas.openxmlformats.org/officeDocument/2006/relationships/slide" Target="slides/slide5.xml" />
 <Relationship Id="rId7" Type="http://schemas.openxmlformats.org/officeDocument/2006/relationships/slide" Target="slides/slide6.xml" />
 <Relationship Id="rId8" Type="http://schemas.openxmlformats.org/officeDocument/2006/relationships/slide" Target="slides/slide7.xml" />
 <Relationship Id="rId9" Type="http://schemas.openxmlformats.org/officeDocument/2006/relationships/slide" Target="slides/slide8.xml" />
 <Relationship Id="rId10" Type="http://schemas.openxmlformats.org/officeDocument/2006/relationships/slide" Target="slides/slide9.xml" />
 <Relationship Id="rId11" Type="http://schemas.openxmlformats.org/officeDocument/2006/relationships/slide" Target="slides/slide10.xml" />
 <Relationship Id="rId12" Type="http://schemas.openxmlformats.org/officeDocument/2006/relationships/slide" Target="slides/slide11.xml" />
 <Relationship Id="rId13" Type="http://schemas.openxmlformats.org/officeDocument/2006/relationships/slide" Target="slides/slide12.xml" />
 <Relationship Id="rId14" Type="http://schemas.openxmlformats.org/officeDocument/2006/relationships/slide" Target="slides/slide13.xml" />
 <Relationship Id="rId15" Type="http://schemas.openxmlformats.org/officeDocument/2006/relationships/slide" Target="slides/slide14.xml" />
 <Relationship Id="rId16" Type="http://schemas.openxmlformats.org/officeDocument/2006/relationships/slide" Target="slides/slide15.xml" />
 <Relationship Id="rId17" Type="http://schemas.openxmlformats.org/officeDocument/2006/relationships/slide" Target="slides/slide16.xml" />
 <Relationship Id="rId18" Type="http://schemas.openxmlformats.org/officeDocument/2006/relationships/slide" Target="slides/slide17.xml" />
 <Relationship Id="rId19" Type="http://schemas.openxmlformats.org/officeDocument/2006/relationships/slide" Target="slides/slide18.xml" />
 <Relationship Id="rId20" Type="http://schemas.openxmlformats.org/officeDocument/2006/relationships/slide" Target="slides/slide19.xml" />
 <Relationship Id="rId21" Type="http://schemas.openxmlformats.org/officeDocument/2006/relationships/slide" Target="slides/slide20.xml" />
 <Relationship Id="rId22" Type="http://schemas.openxmlformats.org/officeDocument/2006/relationships/slide" Target="slides/slide21.xml" />
 <Relationship Id="rId23" Type="http://schemas.openxmlformats.org/officeDocument/2006/relationships/slide" Target="slides/slide22.xml" />
 <Relationship Id="rId24" Type="http://schemas.openxmlformats.org/officeDocument/2006/relationships/slide" Target="slides/slide23.xml" />
 <Relationship Id="rId25" Type="http://schemas.openxmlformats.org/officeDocument/2006/relationships/slide" Target="slides/slide24.xml" />
 <Relationship Id="rId26" Type="http://schemas.openxmlformats.org/officeDocument/2006/relationships/slide" Target="slides/slide25.xml" />
 <Relationship Id="rId27" Type="http://schemas.openxmlformats.org/officeDocument/2006/relationships/slide" Target="slides/slide26.xml" />
 <Relationship Id="rId28" Type="http://schemas.openxmlformats.org/officeDocument/2006/relationships/slide" Target="slides/slide27.xml" />
 <Relationship Id="rId29" Type="http://schemas.openxmlformats.org/officeDocument/2006/relationships/slide" Target="slides/slide28.xml" />
 <Relationship Id="rId30" Type="http://schemas.openxmlformats.org/officeDocument/2006/relationships/slide" Target="slides/slide29.xml" />
 <Relationship Id="rId31" Type="http://schemas.openxmlformats.org/officeDocument/2006/relationships/slide" Target="slides/slide30.xml" />
 <Relationship Id="rId32" Type="http://schemas.openxmlformats.org/officeDocument/2006/relationships/slide" Target="slides/slide31.xml" />
 <Relationship Id="rId33" Type="http://schemas.openxmlformats.org/officeDocument/2006/relationships/slide" Target="slides/slide32.xml" />
 <Relationship Id="rId34" Type="http://schemas.openxmlformats.org/officeDocument/2006/relationships/slide" Target="slides/slide33.xml" />
 <Relationship Id="rId35" Type="http://schemas.openxmlformats.org/officeDocument/2006/relationships/slide" Target="slides/slide34.xml" />
 <Relationship Id="rId36" Type="http://schemas.openxmlformats.org/officeDocument/2006/relationships/presProps" Target="presProps.xml" />
 <Relationship Id="rId37" Type="http://schemas.openxmlformats.org/officeDocument/2006/relationships/viewProps" Target="viewProps.xml" />
 <Relationship Id="rId38" Type="http://schemas.openxmlformats.org/officeDocument/2006/relationships/theme" Target="theme/theme1.xml" />
 <Relationship Id="rId39" Type="http://schemas.openxmlformats.org/officeDocument/2006/relationships/tableStyles" Target="tableStyles.xml" />
</Relationships>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2450" y="2974705"/>
            <a:ext cx="6261100" cy="20525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5426288"/>
            <a:ext cx="5156200" cy="24471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40350" y="536423"/>
            <a:ext cx="1657350" cy="11406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8300" y="536423"/>
            <a:ext cx="4849283" cy="11406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863" y="6153339"/>
            <a:ext cx="6261100" cy="190186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863" y="4058633"/>
            <a:ext cx="6261100" cy="209470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8300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4383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143474"/>
            <a:ext cx="3254596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300" y="3036771"/>
            <a:ext cx="3254596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41827" y="2143474"/>
            <a:ext cx="3255874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41827" y="3036771"/>
            <a:ext cx="3255874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1" y="381259"/>
            <a:ext cx="2423363" cy="162256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9901" y="381259"/>
            <a:ext cx="4117799" cy="81726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301" y="2003825"/>
            <a:ext cx="2423363" cy="6550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788" y="6703060"/>
            <a:ext cx="4419600" cy="79133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43788" y="855615"/>
            <a:ext cx="4419600" cy="57454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788" y="7494394"/>
            <a:ext cx="4419600" cy="11238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300" y="383477"/>
            <a:ext cx="6629400" cy="1595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234355"/>
            <a:ext cx="6629400" cy="6319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8300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6717" y="8875350"/>
            <a:ext cx="2332567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78967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.jpeg" />
</Relationships>

</file>

<file path=ppt/slides/_rels/slide10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0.jpeg" />
</Relationships>

</file>

<file path=ppt/slides/_rels/slide1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1.jpeg" />
</Relationships>

</file>

<file path=ppt/slides/_rels/slide1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2.jpeg" />
</Relationships>

</file>

<file path=ppt/slides/_rels/slide13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3.jpeg" />
</Relationships>

</file>

<file path=ppt/slides/_rels/slide14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4.jpeg" />
</Relationships>

</file>

<file path=ppt/slides/_rels/slide15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5.jpeg" />
</Relationships>

</file>

<file path=ppt/slides/_rels/slide16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6.jpeg" />
</Relationships>

</file>

<file path=ppt/slides/_rels/slide17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7.jpeg" />
</Relationships>

</file>

<file path=ppt/slides/_rels/slide18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8.jpeg" />
</Relationships>

</file>

<file path=ppt/slides/_rels/slide19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9.jpeg" />
</Relationships>

</file>

<file path=ppt/slides/_rels/slide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2.jpeg" />
</Relationships>

</file>

<file path=ppt/slides/_rels/slide20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20.jpeg" />
</Relationships>

</file>

<file path=ppt/slides/_rels/slide2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21.jpeg" />
</Relationships>

</file>

<file path=ppt/slides/_rels/slide2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22.jpeg" />
</Relationships>

</file>

<file path=ppt/slides/_rels/slide23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23.jpeg" />
</Relationships>

</file>

<file path=ppt/slides/_rels/slide24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24.jpeg" />
</Relationships>

</file>

<file path=ppt/slides/_rels/slide25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25.jpeg" />
</Relationships>

</file>

<file path=ppt/slides/_rels/slide26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26.jpeg" />
</Relationships>

</file>

<file path=ppt/slides/_rels/slide27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27.jpeg" />
</Relationships>

</file>

<file path=ppt/slides/_rels/slide28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28.jpeg" />
</Relationships>

</file>

<file path=ppt/slides/_rels/slide29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29.jpeg" />
</Relationships>

</file>

<file path=ppt/slides/_rels/slide3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3.jpeg" />
</Relationships>

</file>

<file path=ppt/slides/_rels/slide30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30.jpeg" />
</Relationships>

</file>

<file path=ppt/slides/_rels/slide3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31.jpeg" />
</Relationships>

</file>

<file path=ppt/slides/_rels/slide3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32.jpeg" />
</Relationships>

</file>

<file path=ppt/slides/_rels/slide33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33.jpeg" />
</Relationships>

</file>

<file path=ppt/slides/_rels/slide34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34.jpeg" />
</Relationships>

</file>

<file path=ppt/slides/_rels/slide4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4.jpeg" />
</Relationships>

</file>

<file path=ppt/slides/_rels/slide5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5.jpeg" />
</Relationships>

</file>

<file path=ppt/slides/_rels/slide6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6.jpeg" />
</Relationships>

</file>

<file path=ppt/slides/_rels/slide7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7.jpeg" />
</Relationships>

</file>

<file path=ppt/slides/_rels/slide8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8.jpeg" />
</Relationships>

</file>

<file path=ppt/slides/_rels/slide9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9.jpeg" 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1892300" y="850900"/>
            <a:ext cx="7251700" cy="774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6900"/>
              </a:lnSpc>
            </a:pPr>
            <a:r>
              <a:rPr lang="en-CA" sz="6012" b="1" smtClean="0">
                <a:solidFill>
                  <a:srgbClr val="CF0D2F"/>
                </a:solidFill>
                <a:latin typeface="Arial Bold"/>
                <a:cs typeface="Arial Bold"/>
              </a:rPr>
              <a:t>IP-Телефония</a:t>
            </a:r>
          </a:p>
          <a:p>
            <a:pPr>
              <a:lnSpc>
                <a:spcPts val="6900"/>
              </a:lnSpc>
            </a:pPr>
            <a:endParaRPr lang="en-CA" sz="6002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3340100" y="2501900"/>
            <a:ext cx="5803900" cy="774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6900"/>
              </a:lnSpc>
            </a:pPr>
            <a:r>
              <a:rPr lang="en-CA" sz="6012" b="1" smtClean="0">
                <a:solidFill>
                  <a:srgbClr val="FF0000"/>
                </a:solidFill>
                <a:latin typeface="Arial Bold"/>
                <a:cs typeface="Arial Bold"/>
              </a:rPr>
              <a:t>в NGN</a:t>
            </a:r>
          </a:p>
          <a:p>
            <a:pPr>
              <a:lnSpc>
                <a:spcPts val="6900"/>
              </a:lnSpc>
            </a:pPr>
            <a:endParaRPr lang="en-CA" sz="6002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2603500" y="4508500"/>
            <a:ext cx="6540500" cy="736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600"/>
              </a:lnSpc>
            </a:pPr>
            <a:r>
              <a:rPr lang="en-CA" sz="4008" b="1" smtClean="0">
                <a:solidFill>
                  <a:srgbClr val="003399"/>
                </a:solidFill>
                <a:latin typeface="Arial Bold"/>
                <a:cs typeface="Arial Bold"/>
              </a:rPr>
              <a:t>Костюкович Н.Ф.</a:t>
            </a:r>
          </a:p>
          <a:p>
            <a:pPr>
              <a:lnSpc>
                <a:spcPts val="4600"/>
              </a:lnSpc>
            </a:pPr>
            <a:endParaRPr lang="en-CA" sz="3998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1828800" y="88900"/>
            <a:ext cx="73152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80"/>
              </a:lnSpc>
            </a:pPr>
            <a:r>
              <a:rPr lang="en-CA" sz="3214" b="1" smtClean="0">
                <a:solidFill>
                  <a:srgbClr val="0000FF"/>
                </a:solidFill>
                <a:latin typeface="Arial Bold"/>
                <a:cs typeface="Arial Bold"/>
              </a:rPr>
              <a:t>Определены три основных</a:t>
            </a:r>
          </a:p>
          <a:p>
            <a:pPr>
              <a:lnSpc>
                <a:spcPts val="2880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295400" y="495300"/>
            <a:ext cx="7848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175"/>
              </a:lnSpc>
            </a:pPr>
            <a:r>
              <a:rPr lang="en-CA" sz="3214" b="1" smtClean="0">
                <a:solidFill>
                  <a:srgbClr val="0000FF"/>
                </a:solidFill>
                <a:latin typeface="Arial Bold"/>
                <a:cs typeface="Arial Bold"/>
              </a:rPr>
              <a:t>принципа построения сети NGN:</a:t>
            </a:r>
          </a:p>
          <a:p>
            <a:pPr>
              <a:lnSpc>
                <a:spcPts val="3175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76200" y="1117600"/>
            <a:ext cx="90678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6" smtClean="0">
                <a:solidFill>
                  <a:srgbClr val="CF0D2F"/>
                </a:solidFill>
                <a:latin typeface="Arial"/>
                <a:cs typeface="Arial"/>
              </a:rPr>
              <a:t>•</a:t>
            </a:r>
            <a:r>
              <a:rPr lang="en-CA" sz="3216" b="1" smtClean="0">
                <a:solidFill>
                  <a:srgbClr val="000000"/>
                </a:solidFill>
                <a:latin typeface="Arial Bold"/>
                <a:cs typeface="Arial Bold"/>
              </a:rPr>
              <a:t> NGN - это сеть с распределенной</a:t>
            </a:r>
          </a:p>
          <a:p>
            <a:pPr>
              <a:lnSpc>
                <a:spcPts val="3680"/>
              </a:lnSpc>
            </a:pPr>
            <a:endParaRPr lang="en-CA" sz="3206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304800" y="1600200"/>
            <a:ext cx="88392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40"/>
              </a:lnSpc>
            </a:pP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архитектурой, построенная на открытых</a:t>
            </a:r>
          </a:p>
          <a:p>
            <a:pPr>
              <a:lnSpc>
                <a:spcPts val="3340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304800" y="2019300"/>
            <a:ext cx="88392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530"/>
              </a:lnSpc>
            </a:pPr>
            <a:r>
              <a:rPr lang="en-CA" sz="3216" b="1" smtClean="0">
                <a:solidFill>
                  <a:srgbClr val="000000"/>
                </a:solidFill>
                <a:latin typeface="Arial Bold"/>
                <a:cs typeface="Arial Bold"/>
              </a:rPr>
              <a:t>протоколах и интерфейсах, где каждый</a:t>
            </a:r>
          </a:p>
          <a:p>
            <a:pPr>
              <a:lnSpc>
                <a:spcPts val="3530"/>
              </a:lnSpc>
            </a:pPr>
            <a:endParaRPr lang="en-CA" sz="3206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304800" y="2463800"/>
            <a:ext cx="88392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70"/>
              </a:lnSpc>
            </a:pP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уровень независим от других.</a:t>
            </a:r>
          </a:p>
          <a:p>
            <a:pPr>
              <a:lnSpc>
                <a:spcPts val="3370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76200" y="3035300"/>
            <a:ext cx="9067800" cy="1054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CA" sz="3204" smtClean="0">
                <a:solidFill>
                  <a:srgbClr val="CF0D2F"/>
                </a:solidFill>
                <a:latin typeface="Arial"/>
                <a:cs typeface="Arial"/>
              </a:rPr>
              <a:t>•</a:t>
            </a: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 В качестве транспортной сети в NGN</a:t>
            </a:r>
            <a:br>
              <a:rPr lang="en-CA" sz="3206" smtClean="0">
                <a:solidFill>
                  <a:srgbClr val="000000"/>
                </a:solidFill>
                <a:latin typeface="Times New Roman"/>
              </a:rPr>
            </a:br>
            <a:r>
              <a:rPr lang="en-CA" sz="3216" b="1" smtClean="0">
                <a:solidFill>
                  <a:srgbClr val="000000"/>
                </a:solidFill>
                <a:latin typeface="Arial Bold"/>
                <a:cs typeface="Arial Bold"/>
              </a:rPr>
              <a:t>используется сеть с пакетной</a:t>
            </a:r>
          </a:p>
          <a:p>
            <a:pPr>
              <a:lnSpc>
                <a:spcPts val="3500"/>
              </a:lnSpc>
            </a:pPr>
            <a:endParaRPr lang="en-CA" sz="3206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304800" y="3924300"/>
            <a:ext cx="8839200" cy="1054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00"/>
              </a:lnSpc>
            </a:pP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коммутацией для всех видов трафика</a:t>
            </a:r>
            <a:br>
              <a:rPr lang="en-CA" sz="3204" smtClean="0">
                <a:solidFill>
                  <a:srgbClr val="000000"/>
                </a:solidFill>
                <a:latin typeface="Times New Roman"/>
              </a:rPr>
            </a:b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(мультисервисная транспортная сеть);</a:t>
            </a:r>
          </a:p>
          <a:p>
            <a:pPr>
              <a:lnSpc>
                <a:spcPts val="3400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76200" y="4940300"/>
            <a:ext cx="9067800" cy="1054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CA" sz="3206" smtClean="0">
                <a:solidFill>
                  <a:srgbClr val="CF0D2F"/>
                </a:solidFill>
                <a:latin typeface="Arial"/>
                <a:cs typeface="Arial"/>
              </a:rPr>
              <a:t>•</a:t>
            </a:r>
            <a:r>
              <a:rPr lang="en-CA" sz="3216" b="1" smtClean="0">
                <a:solidFill>
                  <a:srgbClr val="000000"/>
                </a:solidFill>
                <a:latin typeface="Arial Bold"/>
                <a:cs typeface="Arial Bold"/>
              </a:rPr>
              <a:t> Для взаимодействия с предыдущими</a:t>
            </a:r>
            <a:br>
              <a:rPr lang="en-CA" sz="3204" smtClean="0">
                <a:solidFill>
                  <a:srgbClr val="000000"/>
                </a:solidFill>
                <a:latin typeface="Times New Roman"/>
              </a:rPr>
            </a:b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сетями в NGN предусмотрено</a:t>
            </a:r>
          </a:p>
          <a:p>
            <a:pPr>
              <a:lnSpc>
                <a:spcPts val="3500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304800" y="5829300"/>
            <a:ext cx="88392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75"/>
              </a:lnSpc>
            </a:pPr>
            <a:r>
              <a:rPr lang="en-CA" sz="3216" b="1" smtClean="0">
                <a:solidFill>
                  <a:srgbClr val="000000"/>
                </a:solidFill>
                <a:latin typeface="Arial Bold"/>
                <a:cs typeface="Arial Bold"/>
              </a:rPr>
              <a:t>использования ноыого сетевого</a:t>
            </a:r>
          </a:p>
          <a:p>
            <a:pPr>
              <a:lnSpc>
                <a:spcPts val="3375"/>
              </a:lnSpc>
            </a:pPr>
            <a:endParaRPr lang="en-CA" sz="3206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304800" y="6299200"/>
            <a:ext cx="88392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150"/>
              </a:lnSpc>
            </a:pP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компонента - Softswitch.</a:t>
            </a:r>
          </a:p>
          <a:p>
            <a:pPr>
              <a:lnSpc>
                <a:spcPts val="3150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2565400" y="228600"/>
            <a:ext cx="6578600" cy="685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140"/>
              </a:lnSpc>
            </a:pPr>
            <a:r>
              <a:rPr lang="en-CA" sz="3610" b="1" smtClean="0">
                <a:solidFill>
                  <a:srgbClr val="0000FF"/>
                </a:solidFill>
                <a:latin typeface="Arial Bold"/>
                <a:cs typeface="Arial Bold"/>
              </a:rPr>
              <a:t>Архитектура NGN</a:t>
            </a:r>
          </a:p>
          <a:p>
            <a:pPr>
              <a:lnSpc>
                <a:spcPts val="4140"/>
              </a:lnSpc>
            </a:pPr>
            <a:endParaRPr lang="en-CA" sz="36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533400" y="901700"/>
            <a:ext cx="368300" cy="647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00"/>
              </a:lnSpc>
            </a:pPr>
            <a:r>
              <a:rPr lang="en-CA" sz="3012" b="1" smtClean="0">
                <a:solidFill>
                  <a:srgbClr val="000000"/>
                </a:solidFill>
                <a:latin typeface="Arial Bold"/>
                <a:cs typeface="Arial Bold"/>
              </a:rPr>
              <a:t>1.</a:t>
            </a:r>
          </a:p>
          <a:p>
            <a:pPr>
              <a:lnSpc>
                <a:spcPts val="3450"/>
              </a:lnSpc>
            </a:pPr>
            <a:endParaRPr lang="en-CA" sz="3002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533400" y="2006600"/>
            <a:ext cx="368300" cy="647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00"/>
              </a:lnSpc>
            </a:pPr>
            <a:r>
              <a:rPr lang="en-CA" sz="3010" b="1" smtClean="0">
                <a:solidFill>
                  <a:srgbClr val="000000"/>
                </a:solidFill>
                <a:latin typeface="Arial Bold"/>
                <a:cs typeface="Arial Bold"/>
              </a:rPr>
              <a:t>2.</a:t>
            </a:r>
          </a:p>
          <a:p>
            <a:pPr>
              <a:lnSpc>
                <a:spcPts val="3450"/>
              </a:lnSpc>
            </a:pPr>
            <a:endParaRPr lang="en-CA" sz="30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533400" y="3098800"/>
            <a:ext cx="368300" cy="647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00"/>
              </a:lnSpc>
            </a:pPr>
            <a:r>
              <a:rPr lang="en-CA" sz="3010" b="1" smtClean="0">
                <a:solidFill>
                  <a:srgbClr val="000000"/>
                </a:solidFill>
                <a:latin typeface="Arial Bold"/>
                <a:cs typeface="Arial Bold"/>
              </a:rPr>
              <a:t>3.</a:t>
            </a:r>
          </a:p>
          <a:p>
            <a:pPr>
              <a:lnSpc>
                <a:spcPts val="3450"/>
              </a:lnSpc>
            </a:pPr>
            <a:endParaRPr lang="en-CA" sz="30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533400" y="4203700"/>
            <a:ext cx="368300" cy="647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00"/>
              </a:lnSpc>
            </a:pPr>
            <a:r>
              <a:rPr lang="en-CA" sz="3010" b="1" smtClean="0">
                <a:solidFill>
                  <a:srgbClr val="000000"/>
                </a:solidFill>
                <a:latin typeface="Arial Bold"/>
                <a:cs typeface="Arial Bold"/>
              </a:rPr>
              <a:t>4.</a:t>
            </a:r>
          </a:p>
          <a:p>
            <a:pPr>
              <a:lnSpc>
                <a:spcPts val="3450"/>
              </a:lnSpc>
            </a:pPr>
            <a:endParaRPr lang="en-CA" sz="30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533400" y="5295900"/>
            <a:ext cx="368300" cy="647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00"/>
              </a:lnSpc>
            </a:pPr>
            <a:r>
              <a:rPr lang="en-CA" sz="3010" b="1" smtClean="0">
                <a:solidFill>
                  <a:srgbClr val="000000"/>
                </a:solidFill>
                <a:latin typeface="Arial Bold"/>
                <a:cs typeface="Arial Bold"/>
              </a:rPr>
              <a:t>5.</a:t>
            </a:r>
          </a:p>
          <a:p>
            <a:pPr>
              <a:lnSpc>
                <a:spcPts val="3450"/>
              </a:lnSpc>
            </a:pPr>
            <a:endParaRPr lang="en-CA" sz="30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2667000" y="1028700"/>
            <a:ext cx="63627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Приложения (Services)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003300" y="1447800"/>
            <a:ext cx="8026400" cy="317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CA" sz="1606" b="1" smtClean="0">
                <a:solidFill>
                  <a:srgbClr val="000000"/>
                </a:solidFill>
                <a:latin typeface="Arial Bold"/>
                <a:cs typeface="Arial Bold"/>
              </a:rPr>
              <a:t>Традиционные услуги IN, Новые услуги обработки, хранения, поиска, …</a:t>
            </a:r>
          </a:p>
          <a:p>
            <a:pPr>
              <a:lnSpc>
                <a:spcPts val="1840"/>
              </a:lnSpc>
            </a:pPr>
            <a:endParaRPr lang="en-CA" sz="1596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1739900" y="2108200"/>
            <a:ext cx="72898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  <a:tabLst>
                <a:tab pos="876300" algn="l"/>
              </a:tabLst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API</a:t>
            </a: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	(Parlay API, JAIN, WinAPI, …)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2819400" y="2933700"/>
            <a:ext cx="6210300" cy="685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700"/>
              </a:lnSpc>
            </a:pP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Уровень Softswitch</a:t>
            </a:r>
          </a:p>
          <a:p>
            <a:pPr>
              <a:lnSpc>
                <a:spcPts val="3680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1536700" y="3416300"/>
            <a:ext cx="7493000" cy="431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2014" b="1" smtClean="0">
                <a:solidFill>
                  <a:srgbClr val="000000"/>
                </a:solidFill>
                <a:latin typeface="Arial Bold"/>
                <a:cs typeface="Arial Bold"/>
              </a:rPr>
              <a:t>Управление (соединениями, вызовами, трафиком)</a:t>
            </a:r>
          </a:p>
          <a:p>
            <a:pPr>
              <a:lnSpc>
                <a:spcPts val="2300"/>
              </a:lnSpc>
            </a:pPr>
            <a:endParaRPr lang="en-CA" sz="2004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1447800" y="4064000"/>
            <a:ext cx="75819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00"/>
              </a:lnSpc>
            </a:pPr>
            <a:r>
              <a:rPr lang="en-CA" sz="2410" b="1" smtClean="0">
                <a:solidFill>
                  <a:srgbClr val="000000"/>
                </a:solidFill>
                <a:latin typeface="Arial Bold"/>
                <a:cs typeface="Arial Bold"/>
              </a:rPr>
              <a:t>Взаимодействие с транспортными сетями</a:t>
            </a:r>
          </a:p>
          <a:p>
            <a:pPr>
              <a:lnSpc>
                <a:spcPts val="2760"/>
              </a:lnSpc>
            </a:pPr>
            <a:endParaRPr lang="en-CA" sz="2400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2006600" y="4419600"/>
            <a:ext cx="7023100" cy="431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2014" b="1" smtClean="0">
                <a:solidFill>
                  <a:srgbClr val="000000"/>
                </a:solidFill>
                <a:latin typeface="Arial Bold"/>
                <a:cs typeface="Arial Bold"/>
              </a:rPr>
              <a:t>(MGCP/MEGACO/H.248, H.323, SIP, INAP, …)</a:t>
            </a:r>
          </a:p>
          <a:p>
            <a:pPr>
              <a:lnSpc>
                <a:spcPts val="2300"/>
              </a:lnSpc>
            </a:pPr>
            <a:endParaRPr lang="en-CA" sz="2004">
              <a:solidFill>
                <a:srgbClr val="000000"/>
              </a:solidFill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2781300" y="5118100"/>
            <a:ext cx="6248400" cy="685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700"/>
              </a:lnSpc>
            </a:pPr>
            <a:r>
              <a:rPr lang="en-CA" sz="3216" b="1" smtClean="0">
                <a:solidFill>
                  <a:srgbClr val="000000"/>
                </a:solidFill>
                <a:latin typeface="Arial Bold"/>
                <a:cs typeface="Arial Bold"/>
              </a:rPr>
              <a:t>Транспортные сети</a:t>
            </a:r>
          </a:p>
          <a:p>
            <a:pPr>
              <a:lnSpc>
                <a:spcPts val="3680"/>
              </a:lnSpc>
            </a:pPr>
            <a:endParaRPr lang="en-CA" sz="3206">
              <a:solidFill>
                <a:srgbClr val="000000"/>
              </a:solidFill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1676400" y="5600700"/>
            <a:ext cx="7353300" cy="431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2014" b="1" smtClean="0">
                <a:solidFill>
                  <a:srgbClr val="000000"/>
                </a:solidFill>
                <a:latin typeface="Arial Bold"/>
                <a:cs typeface="Arial Bold"/>
              </a:rPr>
              <a:t>(ТфОП, N-ISDN, IP/MPLS, ATM, GE, 10GE, OSN, …)</a:t>
            </a:r>
          </a:p>
          <a:p>
            <a:pPr>
              <a:lnSpc>
                <a:spcPts val="2300"/>
              </a:lnSpc>
            </a:pPr>
            <a:endParaRPr lang="en-CA" sz="2004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2286000" y="469900"/>
            <a:ext cx="17145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00"/>
              </a:lnSpc>
            </a:pPr>
            <a:r>
              <a:rPr lang="en-CA" sz="2410" b="1" smtClean="0">
                <a:solidFill>
                  <a:srgbClr val="000000"/>
                </a:solidFill>
                <a:latin typeface="Arial Bold"/>
                <a:cs typeface="Arial Bold"/>
              </a:rPr>
              <a:t>Softswitch</a:t>
            </a:r>
          </a:p>
          <a:p>
            <a:pPr>
              <a:lnSpc>
                <a:spcPts val="2760"/>
              </a:lnSpc>
            </a:pPr>
            <a:endParaRPr lang="en-CA" sz="24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209800" y="1041400"/>
            <a:ext cx="1790700" cy="292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CA" sz="1413" b="1" smtClean="0">
                <a:solidFill>
                  <a:srgbClr val="000000"/>
                </a:solidFill>
                <a:latin typeface="Arial Bold"/>
                <a:cs typeface="Arial Bold"/>
              </a:rPr>
              <a:t>SG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384300" y="1244600"/>
            <a:ext cx="2616200" cy="292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CA" sz="1413" b="1" smtClean="0">
                <a:solidFill>
                  <a:srgbClr val="000000"/>
                </a:solidFill>
                <a:latin typeface="Arial Bold"/>
                <a:cs typeface="Arial Bold"/>
              </a:rPr>
              <a:t>SP</a:t>
            </a:r>
          </a:p>
          <a:p>
            <a:pPr>
              <a:lnSpc>
                <a:spcPts val="156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2235200" y="2489200"/>
            <a:ext cx="1765300" cy="292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CA" sz="1413" b="1" smtClean="0">
                <a:solidFill>
                  <a:srgbClr val="000000"/>
                </a:solidFill>
                <a:latin typeface="Arial Bold"/>
                <a:cs typeface="Arial Bold"/>
              </a:rPr>
              <a:t>TGW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4102100" y="685800"/>
            <a:ext cx="49403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00"/>
              </a:lnSpc>
            </a:pPr>
            <a:r>
              <a:rPr lang="en-CA" sz="2410" b="1" smtClean="0">
                <a:solidFill>
                  <a:srgbClr val="000000"/>
                </a:solidFill>
                <a:latin typeface="Arial Bold"/>
                <a:cs typeface="Arial Bold"/>
              </a:rPr>
              <a:t>MGC</a:t>
            </a:r>
          </a:p>
          <a:p>
            <a:pPr>
              <a:lnSpc>
                <a:spcPts val="2760"/>
              </a:lnSpc>
            </a:pPr>
            <a:endParaRPr lang="en-CA" sz="24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6591300" y="1041400"/>
            <a:ext cx="2451100" cy="292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CA" sz="1413" b="1" smtClean="0">
                <a:solidFill>
                  <a:srgbClr val="000000"/>
                </a:solidFill>
                <a:latin typeface="Arial Bold"/>
                <a:cs typeface="Arial Bold"/>
              </a:rPr>
              <a:t>SG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7442200" y="1409700"/>
            <a:ext cx="1600200" cy="292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CA" sz="1413" b="1" smtClean="0">
                <a:solidFill>
                  <a:srgbClr val="000000"/>
                </a:solidFill>
                <a:latin typeface="Arial Bold"/>
                <a:cs typeface="Arial Bold"/>
              </a:rPr>
              <a:t>SP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6489700" y="2489200"/>
            <a:ext cx="2552700" cy="292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CA" sz="1413" b="1" smtClean="0">
                <a:solidFill>
                  <a:srgbClr val="000000"/>
                </a:solidFill>
                <a:latin typeface="Arial Bold"/>
                <a:cs typeface="Arial Bold"/>
              </a:rPr>
              <a:t>TGW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2984500" y="2692400"/>
            <a:ext cx="1701800" cy="381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CA" sz="1810" b="1" smtClean="0">
                <a:solidFill>
                  <a:srgbClr val="009900"/>
                </a:solidFill>
                <a:latin typeface="Arial Bold"/>
                <a:cs typeface="Arial Bold"/>
              </a:rPr>
              <a:t>ISUP/SCTP</a:t>
            </a:r>
          </a:p>
          <a:p>
            <a:pPr>
              <a:lnSpc>
                <a:spcPts val="1530"/>
              </a:lnSpc>
            </a:pPr>
            <a:endParaRPr lang="en-CA" sz="18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4800600" y="2768600"/>
            <a:ext cx="4229100" cy="381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CA" sz="1810" b="1" smtClean="0">
                <a:solidFill>
                  <a:srgbClr val="FF0000"/>
                </a:solidFill>
                <a:latin typeface="Arial Bold"/>
                <a:cs typeface="Arial Bold"/>
              </a:rPr>
              <a:t>MGCP</a:t>
            </a:r>
          </a:p>
          <a:p>
            <a:pPr>
              <a:lnSpc>
                <a:spcPts val="1440"/>
              </a:lnSpc>
            </a:pPr>
            <a:endParaRPr lang="en-CA" sz="180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1333500" y="3848100"/>
            <a:ext cx="78105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343" b="1" spc="-10" smtClean="0">
                <a:solidFill>
                  <a:srgbClr val="000000"/>
                </a:solidFill>
                <a:latin typeface="Arial Bold"/>
                <a:cs typeface="Arial Bold"/>
              </a:rPr>
              <a:t>АТС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4597400" y="4432300"/>
            <a:ext cx="45466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10" b="1" smtClean="0">
                <a:solidFill>
                  <a:srgbClr val="000000"/>
                </a:solidFill>
                <a:latin typeface="Arial Bold"/>
                <a:cs typeface="Arial Bold"/>
              </a:rPr>
              <a:t>CN</a:t>
            </a:r>
          </a:p>
          <a:p>
            <a:pPr>
              <a:lnSpc>
                <a:spcPts val="2760"/>
              </a:lnSpc>
            </a:pPr>
            <a:endParaRPr lang="en-CA" sz="2400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7670800" y="4787900"/>
            <a:ext cx="14732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75"/>
              </a:lnSpc>
            </a:pPr>
            <a:r>
              <a:rPr lang="en-CA" sz="1343" b="1" spc="-10" smtClean="0">
                <a:solidFill>
                  <a:srgbClr val="000000"/>
                </a:solidFill>
                <a:latin typeface="Arial Bold"/>
                <a:cs typeface="Arial Bold"/>
              </a:rPr>
              <a:t>АТС</a:t>
            </a:r>
          </a:p>
          <a:p>
            <a:pPr>
              <a:lnSpc>
                <a:spcPts val="1475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3187700" y="190500"/>
            <a:ext cx="59563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14" b="1" smtClean="0">
                <a:solidFill>
                  <a:srgbClr val="0000FF"/>
                </a:solidFill>
                <a:latin typeface="Arial Bold"/>
                <a:cs typeface="Arial Bold"/>
              </a:rPr>
              <a:t>Пример  NGN</a:t>
            </a:r>
          </a:p>
          <a:p>
            <a:pPr>
              <a:lnSpc>
                <a:spcPts val="3680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533400" y="330200"/>
            <a:ext cx="8610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16" b="1" smtClean="0">
                <a:solidFill>
                  <a:srgbClr val="000000"/>
                </a:solidFill>
                <a:latin typeface="Arial Bold"/>
                <a:cs typeface="Arial Bold"/>
              </a:rPr>
              <a:t>Функции Softswitch</a:t>
            </a:r>
          </a:p>
          <a:p>
            <a:pPr>
              <a:lnSpc>
                <a:spcPts val="3680"/>
              </a:lnSpc>
            </a:pPr>
            <a:endParaRPr lang="en-CA" sz="3206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330200" y="901700"/>
            <a:ext cx="88138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50"/>
              </a:lnSpc>
            </a:pPr>
            <a:r>
              <a:rPr lang="en-CA" sz="3012" b="1" smtClean="0">
                <a:solidFill>
                  <a:srgbClr val="CF0D2F"/>
                </a:solidFill>
                <a:latin typeface="Arial Bold"/>
                <a:cs typeface="Arial Bold"/>
              </a:rPr>
              <a:t>1.</a:t>
            </a:r>
            <a:r>
              <a:rPr lang="en-CA" sz="3012" b="1" smtClean="0">
                <a:solidFill>
                  <a:srgbClr val="000000"/>
                </a:solidFill>
                <a:latin typeface="Arial Bold"/>
                <a:cs typeface="Arial Bold"/>
              </a:rPr>
              <a:t>  Управление медиа-шлюзами (в</a:t>
            </a:r>
          </a:p>
          <a:p>
            <a:pPr>
              <a:lnSpc>
                <a:spcPts val="3450"/>
              </a:lnSpc>
            </a:pPr>
            <a:endParaRPr lang="en-CA" sz="3002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39800" y="1333500"/>
            <a:ext cx="8204200" cy="990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00"/>
              </a:lnSpc>
            </a:pPr>
            <a:r>
              <a:rPr lang="en-CA" sz="3010" b="1" smtClean="0">
                <a:solidFill>
                  <a:srgbClr val="000000"/>
                </a:solidFill>
                <a:latin typeface="Arial Bold"/>
                <a:cs typeface="Arial Bold"/>
              </a:rPr>
              <a:t>плоскости U, C, M) по протоколам</a:t>
            </a:r>
            <a:br>
              <a:rPr lang="en-CA" sz="3000" smtClean="0">
                <a:solidFill>
                  <a:srgbClr val="000000"/>
                </a:solidFill>
                <a:latin typeface="Times New Roman"/>
              </a:rPr>
            </a:br>
            <a:r>
              <a:rPr lang="en-CA" sz="3010" b="1" smtClean="0">
                <a:solidFill>
                  <a:srgbClr val="000000"/>
                </a:solidFill>
                <a:latin typeface="Arial Bold"/>
                <a:cs typeface="Arial Bold"/>
              </a:rPr>
              <a:t>MGCP/MEGACO/H.248, H.323, SIP</a:t>
            </a:r>
          </a:p>
          <a:p>
            <a:pPr>
              <a:lnSpc>
                <a:spcPts val="3300"/>
              </a:lnSpc>
            </a:pPr>
            <a:endParaRPr lang="en-CA" sz="30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330200" y="2298700"/>
            <a:ext cx="8813800" cy="990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  <a:tabLst>
                <a:tab pos="609600" algn="l"/>
              </a:tabLst>
            </a:pPr>
            <a:r>
              <a:rPr lang="en-CA" sz="3012" b="1" smtClean="0">
                <a:solidFill>
                  <a:srgbClr val="CF0D2F"/>
                </a:solidFill>
                <a:latin typeface="Arial Bold"/>
                <a:cs typeface="Arial Bold"/>
              </a:rPr>
              <a:t>2.</a:t>
            </a:r>
            <a:r>
              <a:rPr lang="en-CA" sz="3012" b="1" smtClean="0">
                <a:solidFill>
                  <a:srgbClr val="000000"/>
                </a:solidFill>
                <a:latin typeface="Arial Bold"/>
                <a:cs typeface="Arial Bold"/>
              </a:rPr>
              <a:t>  Управление транспортными сетями</a:t>
            </a:r>
            <a:br>
              <a:rPr lang="en-CA" sz="3000" smtClean="0">
                <a:solidFill>
                  <a:srgbClr val="000000"/>
                </a:solidFill>
                <a:latin typeface="Times New Roman"/>
              </a:rPr>
            </a:br>
            <a:r>
              <a:rPr lang="en-CA" sz="3010" b="1" smtClean="0">
                <a:solidFill>
                  <a:srgbClr val="000000"/>
                </a:solidFill>
                <a:latin typeface="Arial Bold"/>
                <a:cs typeface="Arial Bold"/>
              </a:rPr>
              <a:t>	(установление соединений,</a:t>
            </a:r>
          </a:p>
          <a:p>
            <a:pPr>
              <a:lnSpc>
                <a:spcPts val="3200"/>
              </a:lnSpc>
            </a:pPr>
            <a:endParaRPr lang="en-CA" sz="30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39800" y="3111500"/>
            <a:ext cx="82042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20"/>
              </a:lnSpc>
            </a:pPr>
            <a:r>
              <a:rPr lang="en-CA" sz="3010" b="1" smtClean="0">
                <a:solidFill>
                  <a:srgbClr val="000000"/>
                </a:solidFill>
                <a:latin typeface="Arial Bold"/>
                <a:cs typeface="Arial Bold"/>
              </a:rPr>
              <a:t>маршрутизация, управление трафиком)</a:t>
            </a:r>
          </a:p>
          <a:p>
            <a:pPr>
              <a:lnSpc>
                <a:spcPts val="3320"/>
              </a:lnSpc>
            </a:pPr>
            <a:endParaRPr lang="en-CA" sz="30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330200" y="3644900"/>
            <a:ext cx="88138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50"/>
              </a:lnSpc>
            </a:pPr>
            <a:r>
              <a:rPr lang="en-CA" sz="3012" b="1" smtClean="0">
                <a:solidFill>
                  <a:srgbClr val="CF0D2F"/>
                </a:solidFill>
                <a:latin typeface="Arial Bold"/>
                <a:cs typeface="Arial Bold"/>
              </a:rPr>
              <a:t>3.</a:t>
            </a:r>
            <a:r>
              <a:rPr lang="en-CA" sz="3012" b="1" smtClean="0">
                <a:solidFill>
                  <a:srgbClr val="000000"/>
                </a:solidFill>
                <a:latin typeface="Arial Bold"/>
                <a:cs typeface="Arial Bold"/>
              </a:rPr>
              <a:t>  Поддержка интерфейсов</a:t>
            </a:r>
          </a:p>
          <a:p>
            <a:pPr>
              <a:lnSpc>
                <a:spcPts val="3450"/>
              </a:lnSpc>
            </a:pPr>
            <a:endParaRPr lang="en-CA" sz="3002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39800" y="4089400"/>
            <a:ext cx="82042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145"/>
              </a:lnSpc>
            </a:pPr>
            <a:r>
              <a:rPr lang="en-CA" sz="3010" b="1" smtClean="0">
                <a:solidFill>
                  <a:srgbClr val="000000"/>
                </a:solidFill>
                <a:latin typeface="Arial Bold"/>
                <a:cs typeface="Arial Bold"/>
              </a:rPr>
              <a:t>взаимодействия с приложениями</a:t>
            </a:r>
          </a:p>
          <a:p>
            <a:pPr>
              <a:lnSpc>
                <a:spcPts val="3145"/>
              </a:lnSpc>
            </a:pPr>
            <a:endParaRPr lang="en-CA" sz="30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330200" y="4635500"/>
            <a:ext cx="8813800" cy="990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  <a:tabLst>
                <a:tab pos="609600" algn="l"/>
              </a:tabLst>
            </a:pPr>
            <a:r>
              <a:rPr lang="en-CA" sz="3010" b="1" smtClean="0">
                <a:solidFill>
                  <a:srgbClr val="CF0D2F"/>
                </a:solidFill>
                <a:latin typeface="Arial Bold"/>
                <a:cs typeface="Arial Bold"/>
              </a:rPr>
              <a:t>4.</a:t>
            </a:r>
            <a:r>
              <a:rPr lang="en-CA" sz="3010" b="1" smtClean="0">
                <a:solidFill>
                  <a:srgbClr val="000000"/>
                </a:solidFill>
                <a:latin typeface="Arial Bold"/>
                <a:cs typeface="Arial Bold"/>
              </a:rPr>
              <a:t>  Осуществляет взаимодействие с</a:t>
            </a:r>
            <a:br>
              <a:rPr lang="en-CA" sz="3000" smtClean="0">
                <a:solidFill>
                  <a:srgbClr val="000000"/>
                </a:solidFill>
                <a:latin typeface="Times New Roman"/>
              </a:rPr>
            </a:br>
            <a:r>
              <a:rPr lang="en-CA" sz="3010" b="1" smtClean="0">
                <a:solidFill>
                  <a:srgbClr val="000000"/>
                </a:solidFill>
                <a:latin typeface="Arial Bold"/>
                <a:cs typeface="Arial Bold"/>
              </a:rPr>
              <a:t>	серверами приложений</a:t>
            </a:r>
          </a:p>
          <a:p>
            <a:pPr>
              <a:lnSpc>
                <a:spcPts val="3200"/>
              </a:lnSpc>
            </a:pPr>
            <a:endParaRPr lang="en-CA" sz="30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330200" y="5588000"/>
            <a:ext cx="8813800" cy="990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00"/>
              </a:lnSpc>
              <a:tabLst>
                <a:tab pos="609600" algn="l"/>
              </a:tabLst>
            </a:pPr>
            <a:r>
              <a:rPr lang="en-CA" sz="3010" b="1" smtClean="0">
                <a:solidFill>
                  <a:srgbClr val="CF0D2F"/>
                </a:solidFill>
                <a:latin typeface="Arial Bold"/>
                <a:cs typeface="Arial Bold"/>
              </a:rPr>
              <a:t>5.</a:t>
            </a:r>
            <a:r>
              <a:rPr lang="en-CA" sz="3010" b="1" smtClean="0">
                <a:solidFill>
                  <a:srgbClr val="000000"/>
                </a:solidFill>
                <a:latin typeface="Arial Bold"/>
                <a:cs typeface="Arial Bold"/>
              </a:rPr>
              <a:t>  Эксплуатация, администрирование,</a:t>
            </a:r>
            <a:br>
              <a:rPr lang="en-CA" sz="3002" smtClean="0">
                <a:solidFill>
                  <a:srgbClr val="000000"/>
                </a:solidFill>
                <a:latin typeface="Times New Roman"/>
              </a:rPr>
            </a:br>
            <a:r>
              <a:rPr lang="en-CA" sz="3012" b="1" smtClean="0">
                <a:solidFill>
                  <a:srgbClr val="000000"/>
                </a:solidFill>
                <a:latin typeface="Arial Bold"/>
                <a:cs typeface="Arial Bold"/>
              </a:rPr>
              <a:t>	техническое обслуживание</a:t>
            </a:r>
          </a:p>
          <a:p>
            <a:pPr>
              <a:lnSpc>
                <a:spcPts val="3300"/>
              </a:lnSpc>
            </a:pPr>
            <a:endParaRPr lang="en-CA" sz="3002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76200" y="215900"/>
            <a:ext cx="90678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795" smtClean="0">
                <a:solidFill>
                  <a:srgbClr val="CF0D2F"/>
                </a:solidFill>
                <a:latin typeface="Arial"/>
                <a:cs typeface="Arial"/>
              </a:rPr>
              <a:t>•</a:t>
            </a: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 Аутентификация абонентов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76200" y="723900"/>
            <a:ext cx="90678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795" smtClean="0">
                <a:solidFill>
                  <a:srgbClr val="CF0D2F"/>
                </a:solidFill>
                <a:latin typeface="Arial"/>
                <a:cs typeface="Arial"/>
              </a:rPr>
              <a:t>•</a:t>
            </a: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 Маршрутизация вызовов в пакетной сети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76200" y="1257300"/>
            <a:ext cx="9067800" cy="927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CA" sz="2795" smtClean="0">
                <a:solidFill>
                  <a:srgbClr val="CF0D2F"/>
                </a:solidFill>
                <a:latin typeface="Arial"/>
                <a:cs typeface="Arial"/>
              </a:rPr>
              <a:t>•</a:t>
            </a: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 Тарификация вызовов и сбор статистической</a:t>
            </a:r>
            <a:br>
              <a:rPr lang="en-CA" sz="2795" smtClean="0">
                <a:solidFill>
                  <a:srgbClr val="000000"/>
                </a:solidFill>
                <a:latin typeface="Times New Roman"/>
              </a:rPr>
            </a:b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информации</a:t>
            </a:r>
          </a:p>
          <a:p>
            <a:pPr>
              <a:lnSpc>
                <a:spcPts val="300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76200" y="2159000"/>
            <a:ext cx="9067800" cy="927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CA" sz="2795" smtClean="0">
                <a:solidFill>
                  <a:srgbClr val="CF0D2F"/>
                </a:solidFill>
                <a:latin typeface="Arial"/>
                <a:cs typeface="Arial"/>
              </a:rPr>
              <a:t>•</a:t>
            </a: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 Управление оборудованием транспортных</a:t>
            </a:r>
            <a:br>
              <a:rPr lang="en-CA" sz="2795" smtClean="0">
                <a:solidFill>
                  <a:srgbClr val="000000"/>
                </a:solidFill>
                <a:latin typeface="Times New Roman"/>
              </a:rPr>
            </a:b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шлюзов</a:t>
            </a:r>
          </a:p>
          <a:p>
            <a:pPr>
              <a:lnSpc>
                <a:spcPts val="300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76200" y="3048000"/>
            <a:ext cx="9067800" cy="927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100"/>
              </a:lnSpc>
            </a:pPr>
            <a:r>
              <a:rPr lang="en-CA" sz="2795" smtClean="0">
                <a:solidFill>
                  <a:srgbClr val="CF0D2F"/>
                </a:solidFill>
                <a:latin typeface="Arial"/>
                <a:cs typeface="Arial"/>
              </a:rPr>
              <a:t>•</a:t>
            </a: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 Сигнальное взаимодействие с сетями DTM и</a:t>
            </a:r>
            <a:br>
              <a:rPr lang="en-CA" sz="2798" smtClean="0">
                <a:solidFill>
                  <a:srgbClr val="000000"/>
                </a:solidFill>
                <a:latin typeface="Times New Roman"/>
              </a:rPr>
            </a:br>
            <a:r>
              <a:rPr lang="en-CA" sz="2808" b="1" smtClean="0">
                <a:solidFill>
                  <a:srgbClr val="000000"/>
                </a:solidFill>
                <a:latin typeface="Arial Bold"/>
                <a:cs typeface="Arial Bold"/>
              </a:rPr>
              <a:t>внутри пакетной сети</a:t>
            </a:r>
          </a:p>
          <a:p>
            <a:pPr>
              <a:lnSpc>
                <a:spcPts val="3100"/>
              </a:lnSpc>
            </a:pPr>
            <a:endParaRPr lang="en-CA" sz="2798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76200" y="3924300"/>
            <a:ext cx="90678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795" smtClean="0">
                <a:solidFill>
                  <a:srgbClr val="CF0D2F"/>
                </a:solidFill>
                <a:latin typeface="Arial"/>
                <a:cs typeface="Arial"/>
              </a:rPr>
              <a:t>•</a:t>
            </a: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 Управление базовым вызовом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76200" y="4445000"/>
            <a:ext cx="90678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795" smtClean="0">
                <a:solidFill>
                  <a:srgbClr val="CF0D2F"/>
                </a:solidFill>
                <a:latin typeface="Arial"/>
                <a:cs typeface="Arial"/>
              </a:rPr>
              <a:t>•</a:t>
            </a: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 Предоставление ДВО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76200" y="4953000"/>
            <a:ext cx="90678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798" smtClean="0">
                <a:solidFill>
                  <a:srgbClr val="CF0D2F"/>
                </a:solidFill>
                <a:latin typeface="Arial"/>
                <a:cs typeface="Arial"/>
              </a:rPr>
              <a:t>•</a:t>
            </a:r>
            <a:r>
              <a:rPr lang="en-CA" sz="2808" b="1" smtClean="0">
                <a:solidFill>
                  <a:srgbClr val="000000"/>
                </a:solidFill>
                <a:latin typeface="Arial Bold"/>
                <a:cs typeface="Arial Bold"/>
              </a:rPr>
              <a:t> Взаимодействие с системой менеджмента сети</a:t>
            </a:r>
          </a:p>
          <a:p>
            <a:pPr>
              <a:lnSpc>
                <a:spcPts val="3220"/>
              </a:lnSpc>
            </a:pPr>
            <a:endParaRPr lang="en-CA" sz="2798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76200" y="5461000"/>
            <a:ext cx="90678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795" smtClean="0">
                <a:solidFill>
                  <a:srgbClr val="CF0D2F"/>
                </a:solidFill>
                <a:latin typeface="Arial"/>
                <a:cs typeface="Arial"/>
              </a:rPr>
              <a:t>•</a:t>
            </a: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 Обеспечение доступа к серверу приложений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76200" y="5981700"/>
            <a:ext cx="90678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798" smtClean="0">
                <a:solidFill>
                  <a:srgbClr val="CF0D2F"/>
                </a:solidFill>
                <a:latin typeface="Arial"/>
                <a:cs typeface="Arial"/>
              </a:rPr>
              <a:t>•</a:t>
            </a:r>
            <a:r>
              <a:rPr lang="en-CA" sz="2808" b="1" smtClean="0">
                <a:solidFill>
                  <a:srgbClr val="000000"/>
                </a:solidFill>
                <a:latin typeface="Arial Bold"/>
                <a:cs typeface="Arial Bold"/>
              </a:rPr>
              <a:t> Обеспечение доступа к IN</a:t>
            </a:r>
          </a:p>
          <a:p>
            <a:pPr>
              <a:lnSpc>
                <a:spcPts val="3220"/>
              </a:lnSpc>
            </a:pPr>
            <a:endParaRPr lang="en-CA" sz="2798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342900" y="203200"/>
            <a:ext cx="88011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5" b="1" smtClean="0">
                <a:solidFill>
                  <a:srgbClr val="0000CC"/>
                </a:solidFill>
                <a:latin typeface="Arial Bold"/>
                <a:cs typeface="Arial Bold"/>
              </a:rPr>
              <a:t>Классификация типов оборудования и ПО NGN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901700" y="254000"/>
            <a:ext cx="8242300" cy="685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140"/>
              </a:lnSpc>
            </a:pPr>
            <a:r>
              <a:rPr lang="en-CA" sz="3610" b="1" smtClean="0">
                <a:solidFill>
                  <a:srgbClr val="000000"/>
                </a:solidFill>
                <a:latin typeface="Arial Bold"/>
                <a:cs typeface="Arial Bold"/>
              </a:rPr>
              <a:t>Функции шлюзов</a:t>
            </a:r>
          </a:p>
          <a:p>
            <a:pPr>
              <a:lnSpc>
                <a:spcPts val="4140"/>
              </a:lnSpc>
            </a:pPr>
            <a:endParaRPr lang="en-CA" sz="36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76200" y="838200"/>
            <a:ext cx="90678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50"/>
              </a:lnSpc>
            </a:pPr>
            <a:r>
              <a:rPr lang="en-CA" sz="3000" smtClean="0">
                <a:solidFill>
                  <a:srgbClr val="000000"/>
                </a:solidFill>
                <a:latin typeface="Arial"/>
                <a:cs typeface="Arial"/>
              </a:rPr>
              <a:t>- транспортный шлюз (Media Gateway (MG));</a:t>
            </a:r>
          </a:p>
          <a:p>
            <a:pPr>
              <a:lnSpc>
                <a:spcPts val="3450"/>
              </a:lnSpc>
            </a:pPr>
            <a:endParaRPr lang="en-CA" sz="30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76200" y="1270000"/>
            <a:ext cx="90678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65"/>
              </a:lnSpc>
            </a:pPr>
            <a:r>
              <a:rPr lang="en-CA" sz="3002" smtClean="0">
                <a:solidFill>
                  <a:srgbClr val="000000"/>
                </a:solidFill>
                <a:latin typeface="Arial"/>
                <a:cs typeface="Arial"/>
              </a:rPr>
              <a:t>- сигнальные шлюзы (Signalling Gateway (SG));</a:t>
            </a:r>
          </a:p>
          <a:p>
            <a:pPr>
              <a:lnSpc>
                <a:spcPts val="3265"/>
              </a:lnSpc>
            </a:pPr>
            <a:endParaRPr lang="en-CA" sz="3002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76200" y="1689100"/>
            <a:ext cx="9067800" cy="990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CA" sz="3000" smtClean="0">
                <a:solidFill>
                  <a:srgbClr val="000000"/>
                </a:solidFill>
                <a:latin typeface="Arial"/>
                <a:cs typeface="Arial"/>
              </a:rPr>
              <a:t>- транкинговый шлюз (Trunking Gateway (TGW))</a:t>
            </a:r>
            <a:br>
              <a:rPr lang="en-CA" sz="3000" smtClean="0">
                <a:solidFill>
                  <a:srgbClr val="000000"/>
                </a:solidFill>
                <a:latin typeface="Times New Roman"/>
              </a:rPr>
            </a:br>
            <a:r>
              <a:rPr lang="en-CA" sz="3000" smtClean="0">
                <a:solidFill>
                  <a:srgbClr val="000000"/>
                </a:solidFill>
                <a:latin typeface="Arial"/>
                <a:cs typeface="Arial"/>
              </a:rPr>
              <a:t>совместная реализация функций MG и SG;</a:t>
            </a:r>
          </a:p>
          <a:p>
            <a:pPr>
              <a:lnSpc>
                <a:spcPts val="3200"/>
              </a:lnSpc>
            </a:pPr>
            <a:endParaRPr lang="en-CA" sz="30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76200" y="2501900"/>
            <a:ext cx="90678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05"/>
              </a:lnSpc>
            </a:pPr>
            <a:r>
              <a:rPr lang="en-CA" sz="3002" smtClean="0">
                <a:solidFill>
                  <a:srgbClr val="000000"/>
                </a:solidFill>
                <a:latin typeface="Arial"/>
                <a:cs typeface="Arial"/>
              </a:rPr>
              <a:t>- шлюз доступа (Access Gateway (AGW)) -</a:t>
            </a:r>
          </a:p>
          <a:p>
            <a:pPr>
              <a:lnSpc>
                <a:spcPts val="3305"/>
              </a:lnSpc>
            </a:pPr>
            <a:endParaRPr lang="en-CA" sz="3002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76200" y="2908300"/>
            <a:ext cx="9067800" cy="990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00"/>
              </a:lnSpc>
            </a:pPr>
            <a:r>
              <a:rPr lang="en-CA" sz="3000" smtClean="0">
                <a:solidFill>
                  <a:srgbClr val="000000"/>
                </a:solidFill>
                <a:latin typeface="Arial"/>
                <a:cs typeface="Arial"/>
              </a:rPr>
              <a:t>реализация функции MG и SG для оборудования</a:t>
            </a:r>
            <a:br>
              <a:rPr lang="en-CA" sz="3000" smtClean="0">
                <a:solidFill>
                  <a:srgbClr val="000000"/>
                </a:solidFill>
                <a:latin typeface="Times New Roman"/>
              </a:rPr>
            </a:br>
            <a:r>
              <a:rPr lang="en-CA" sz="3000" smtClean="0">
                <a:solidFill>
                  <a:srgbClr val="000000"/>
                </a:solidFill>
                <a:latin typeface="Arial"/>
                <a:cs typeface="Arial"/>
              </a:rPr>
              <a:t>доступа, подключаемого через интерфейс V5 ;</a:t>
            </a:r>
          </a:p>
          <a:p>
            <a:pPr>
              <a:lnSpc>
                <a:spcPts val="3300"/>
              </a:lnSpc>
            </a:pPr>
            <a:endParaRPr lang="en-CA" sz="30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76200" y="3759200"/>
            <a:ext cx="90678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055"/>
              </a:lnSpc>
            </a:pPr>
            <a:r>
              <a:rPr lang="en-CA" sz="3002" smtClean="0">
                <a:solidFill>
                  <a:srgbClr val="000000"/>
                </a:solidFill>
                <a:latin typeface="Arial"/>
                <a:cs typeface="Arial"/>
              </a:rPr>
              <a:t>- резидентный шлюз доступа (Residential Access</a:t>
            </a:r>
          </a:p>
          <a:p>
            <a:pPr>
              <a:lnSpc>
                <a:spcPts val="3055"/>
              </a:lnSpc>
            </a:pPr>
            <a:endParaRPr lang="en-CA" sz="3002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76200" y="4152900"/>
            <a:ext cx="90678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30"/>
              </a:lnSpc>
            </a:pPr>
            <a:r>
              <a:rPr lang="en-CA" sz="3000" smtClean="0">
                <a:solidFill>
                  <a:srgbClr val="000000"/>
                </a:solidFill>
                <a:latin typeface="Arial"/>
                <a:cs typeface="Arial"/>
              </a:rPr>
              <a:t>Gateway (RAGW)) - реализация функции</a:t>
            </a:r>
          </a:p>
          <a:p>
            <a:pPr>
              <a:lnSpc>
                <a:spcPts val="3230"/>
              </a:lnSpc>
            </a:pPr>
            <a:endParaRPr lang="en-CA" sz="30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76200" y="4559300"/>
            <a:ext cx="90678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10"/>
              </a:lnSpc>
            </a:pPr>
            <a:r>
              <a:rPr lang="en-CA" sz="3000" smtClean="0">
                <a:solidFill>
                  <a:srgbClr val="000000"/>
                </a:solidFill>
                <a:latin typeface="Arial"/>
                <a:cs typeface="Arial"/>
              </a:rPr>
              <a:t>подключения пользователей, использующих</a:t>
            </a:r>
          </a:p>
          <a:p>
            <a:pPr>
              <a:lnSpc>
                <a:spcPts val="3310"/>
              </a:lnSpc>
            </a:pPr>
            <a:endParaRPr lang="en-CA" sz="30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76200" y="4978400"/>
            <a:ext cx="90678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175"/>
              </a:lnSpc>
            </a:pPr>
            <a:r>
              <a:rPr lang="en-CA" sz="3002" smtClean="0">
                <a:solidFill>
                  <a:srgbClr val="000000"/>
                </a:solidFill>
                <a:latin typeface="Arial"/>
                <a:cs typeface="Arial"/>
              </a:rPr>
              <a:t>терминальное оборудование ТфОП/ЦСИС к</a:t>
            </a:r>
          </a:p>
          <a:p>
            <a:pPr>
              <a:lnSpc>
                <a:spcPts val="3175"/>
              </a:lnSpc>
            </a:pPr>
            <a:endParaRPr lang="en-CA" sz="3002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76200" y="5372100"/>
            <a:ext cx="90678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25"/>
              </a:lnSpc>
            </a:pPr>
            <a:r>
              <a:rPr lang="en-CA" sz="3000" smtClean="0">
                <a:solidFill>
                  <a:srgbClr val="000000"/>
                </a:solidFill>
                <a:latin typeface="Arial"/>
                <a:cs typeface="Arial"/>
              </a:rPr>
              <a:t>мультисервисной сети.</a:t>
            </a:r>
          </a:p>
          <a:p>
            <a:pPr>
              <a:lnSpc>
                <a:spcPts val="3325"/>
              </a:lnSpc>
            </a:pPr>
            <a:endParaRPr lang="en-CA" sz="3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800100" y="342900"/>
            <a:ext cx="8343900" cy="685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140"/>
              </a:lnSpc>
            </a:pPr>
            <a:r>
              <a:rPr lang="en-CA" sz="3610" b="1" smtClean="0">
                <a:solidFill>
                  <a:srgbClr val="000000"/>
                </a:solidFill>
                <a:latin typeface="Arial Bold"/>
                <a:cs typeface="Arial Bold"/>
              </a:rPr>
              <a:t>Терминальное оборудование</a:t>
            </a:r>
          </a:p>
          <a:p>
            <a:pPr>
              <a:lnSpc>
                <a:spcPts val="4140"/>
              </a:lnSpc>
            </a:pPr>
            <a:endParaRPr lang="en-CA" sz="36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76200" y="977900"/>
            <a:ext cx="90678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50"/>
              </a:lnSpc>
            </a:pPr>
            <a:r>
              <a:rPr lang="en-CA" sz="3000" smtClean="0">
                <a:solidFill>
                  <a:srgbClr val="000000"/>
                </a:solidFill>
                <a:latin typeface="Arial"/>
                <a:cs typeface="Arial"/>
              </a:rPr>
              <a:t>Основные типы терминальных устройств,</a:t>
            </a:r>
          </a:p>
          <a:p>
            <a:pPr>
              <a:lnSpc>
                <a:spcPts val="3450"/>
              </a:lnSpc>
            </a:pPr>
            <a:endParaRPr lang="en-CA" sz="30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76200" y="1422400"/>
            <a:ext cx="90678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145"/>
              </a:lnSpc>
            </a:pPr>
            <a:r>
              <a:rPr lang="en-CA" sz="3002" smtClean="0">
                <a:solidFill>
                  <a:srgbClr val="000000"/>
                </a:solidFill>
                <a:latin typeface="Arial"/>
                <a:cs typeface="Arial"/>
              </a:rPr>
              <a:t>предназначенных для работы в сетях NGN - SIP-</a:t>
            </a:r>
          </a:p>
          <a:p>
            <a:pPr>
              <a:lnSpc>
                <a:spcPts val="3145"/>
              </a:lnSpc>
            </a:pPr>
            <a:endParaRPr lang="en-CA" sz="3002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76200" y="1816100"/>
            <a:ext cx="9067800" cy="990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00"/>
              </a:lnSpc>
            </a:pPr>
            <a:r>
              <a:rPr lang="en-CA" sz="3000" smtClean="0">
                <a:solidFill>
                  <a:srgbClr val="000000"/>
                </a:solidFill>
                <a:latin typeface="Arial"/>
                <a:cs typeface="Arial"/>
              </a:rPr>
              <a:t>терминалы и Н.323-терминалы, также иногда</a:t>
            </a:r>
            <a:br>
              <a:rPr lang="en-CA" sz="3000" smtClean="0">
                <a:solidFill>
                  <a:srgbClr val="000000"/>
                </a:solidFill>
                <a:latin typeface="Times New Roman"/>
              </a:rPr>
            </a:br>
            <a:r>
              <a:rPr lang="en-CA" sz="3000" smtClean="0">
                <a:solidFill>
                  <a:srgbClr val="000000"/>
                </a:solidFill>
                <a:latin typeface="Arial"/>
                <a:cs typeface="Arial"/>
              </a:rPr>
              <a:t>используется терминальное оборудование на</a:t>
            </a:r>
          </a:p>
          <a:p>
            <a:pPr>
              <a:lnSpc>
                <a:spcPts val="3300"/>
              </a:lnSpc>
            </a:pPr>
            <a:endParaRPr lang="en-CA" sz="30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76200" y="2667000"/>
            <a:ext cx="90678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090"/>
              </a:lnSpc>
            </a:pPr>
            <a:r>
              <a:rPr lang="en-CA" sz="3002" smtClean="0">
                <a:solidFill>
                  <a:srgbClr val="000000"/>
                </a:solidFill>
                <a:latin typeface="Arial"/>
                <a:cs typeface="Arial"/>
              </a:rPr>
              <a:t>основе протокола MEGACO.</a:t>
            </a:r>
          </a:p>
          <a:p>
            <a:pPr>
              <a:lnSpc>
                <a:spcPts val="3090"/>
              </a:lnSpc>
            </a:pPr>
            <a:endParaRPr lang="en-CA" sz="3002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76200" y="3187700"/>
            <a:ext cx="9067800" cy="990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00"/>
              </a:lnSpc>
            </a:pPr>
            <a:r>
              <a:rPr lang="en-CA" sz="3000" smtClean="0">
                <a:solidFill>
                  <a:srgbClr val="000000"/>
                </a:solidFill>
                <a:latin typeface="Arial"/>
                <a:cs typeface="Arial"/>
              </a:rPr>
              <a:t>Еще одним видом терминального оборудования</a:t>
            </a:r>
            <a:br>
              <a:rPr lang="en-CA" sz="3000" smtClean="0">
                <a:solidFill>
                  <a:srgbClr val="000000"/>
                </a:solidFill>
                <a:latin typeface="Times New Roman"/>
              </a:rPr>
            </a:br>
            <a:r>
              <a:rPr lang="en-CA" sz="3000" smtClean="0">
                <a:solidFill>
                  <a:srgbClr val="000000"/>
                </a:solidFill>
                <a:latin typeface="Arial"/>
                <a:cs typeface="Arial"/>
              </a:rPr>
              <a:t>являются интегрированные устройства доступа</a:t>
            </a:r>
          </a:p>
          <a:p>
            <a:pPr>
              <a:lnSpc>
                <a:spcPts val="3300"/>
              </a:lnSpc>
            </a:pPr>
            <a:endParaRPr lang="en-CA" sz="30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76200" y="4025900"/>
            <a:ext cx="90678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175"/>
              </a:lnSpc>
            </a:pPr>
            <a:r>
              <a:rPr lang="en-CA" sz="3002" smtClean="0">
                <a:solidFill>
                  <a:srgbClr val="000000"/>
                </a:solidFill>
                <a:latin typeface="Arial"/>
                <a:cs typeface="Arial"/>
              </a:rPr>
              <a:t>(IAD).</a:t>
            </a:r>
          </a:p>
          <a:p>
            <a:pPr>
              <a:lnSpc>
                <a:spcPts val="3175"/>
              </a:lnSpc>
            </a:pPr>
            <a:endParaRPr lang="en-CA" sz="3002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76200" y="4546600"/>
            <a:ext cx="90678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4" smtClean="0">
                <a:solidFill>
                  <a:srgbClr val="000000"/>
                </a:solidFill>
                <a:latin typeface="Arial"/>
                <a:cs typeface="Arial"/>
              </a:rPr>
              <a:t>Через IAD могут включаться ТА, ПК, FAX, а</a:t>
            </a:r>
          </a:p>
          <a:p>
            <a:pPr>
              <a:lnSpc>
                <a:spcPts val="3680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76200" y="5029200"/>
            <a:ext cx="90678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40"/>
              </a:lnSpc>
            </a:pPr>
            <a:r>
              <a:rPr lang="en-CA" sz="3206" smtClean="0">
                <a:solidFill>
                  <a:srgbClr val="000000"/>
                </a:solidFill>
                <a:latin typeface="Arial"/>
                <a:cs typeface="Arial"/>
              </a:rPr>
              <a:t>также локальные вычислительные сети LAN</a:t>
            </a:r>
          </a:p>
          <a:p>
            <a:pPr>
              <a:lnSpc>
                <a:spcPts val="3340"/>
              </a:lnSpc>
            </a:pPr>
            <a:endParaRPr lang="en-CA" sz="3206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76200" y="5448300"/>
            <a:ext cx="90678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530"/>
              </a:lnSpc>
            </a:pPr>
            <a:r>
              <a:rPr lang="en-CA" sz="3204" smtClean="0">
                <a:solidFill>
                  <a:srgbClr val="000000"/>
                </a:solidFill>
                <a:latin typeface="Arial"/>
                <a:cs typeface="Arial"/>
              </a:rPr>
              <a:t>по различным технологиям.</a:t>
            </a:r>
          </a:p>
          <a:p>
            <a:pPr>
              <a:lnSpc>
                <a:spcPts val="3530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1384300" y="685800"/>
            <a:ext cx="77597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14" b="1" smtClean="0">
                <a:solidFill>
                  <a:srgbClr val="0000FF"/>
                </a:solidFill>
                <a:latin typeface="Arial Bold"/>
                <a:cs typeface="Arial Bold"/>
              </a:rPr>
              <a:t>Классификация оборудования,</a:t>
            </a:r>
          </a:p>
          <a:p>
            <a:pPr>
              <a:lnSpc>
                <a:spcPts val="3680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358900" y="1155700"/>
            <a:ext cx="77851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40"/>
              </a:lnSpc>
            </a:pPr>
            <a:r>
              <a:rPr lang="en-CA" sz="3216" b="1" smtClean="0">
                <a:solidFill>
                  <a:srgbClr val="0000FF"/>
                </a:solidFill>
                <a:latin typeface="Arial Bold"/>
                <a:cs typeface="Arial Bold"/>
              </a:rPr>
              <a:t>реализующего функции Softswitch</a:t>
            </a:r>
          </a:p>
          <a:p>
            <a:pPr>
              <a:lnSpc>
                <a:spcPts val="3340"/>
              </a:lnSpc>
            </a:pPr>
            <a:endParaRPr lang="en-CA" sz="3206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76200" y="1727200"/>
            <a:ext cx="9067800" cy="1054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500"/>
              </a:lnSpc>
              <a:tabLst>
                <a:tab pos="609600" algn="l"/>
              </a:tabLst>
            </a:pP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Оборудование и ПО, реализующее функции</a:t>
            </a:r>
            <a:br>
              <a:rPr lang="en-CA" sz="3204" smtClean="0">
                <a:solidFill>
                  <a:srgbClr val="000000"/>
                </a:solidFill>
                <a:latin typeface="Times New Roman"/>
              </a:rPr>
            </a:b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	гибкого коммутатора, представляет</a:t>
            </a:r>
          </a:p>
          <a:p>
            <a:pPr>
              <a:lnSpc>
                <a:spcPts val="3500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685800" y="2616200"/>
            <a:ext cx="84582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75"/>
              </a:lnSpc>
            </a:pPr>
            <a:r>
              <a:rPr lang="en-CA" sz="3216" b="1" smtClean="0">
                <a:solidFill>
                  <a:srgbClr val="000000"/>
                </a:solidFill>
                <a:latin typeface="Arial Bold"/>
                <a:cs typeface="Arial Bold"/>
              </a:rPr>
              <a:t>собой масштабируемый программно-</a:t>
            </a:r>
          </a:p>
          <a:p>
            <a:pPr>
              <a:lnSpc>
                <a:spcPts val="3375"/>
              </a:lnSpc>
            </a:pPr>
            <a:endParaRPr lang="en-CA" sz="3206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685800" y="3060700"/>
            <a:ext cx="8458200" cy="1054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00"/>
              </a:lnSpc>
            </a:pP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аппаратный комплекс, построенный в</a:t>
            </a:r>
            <a:br>
              <a:rPr lang="en-CA" sz="3204" smtClean="0">
                <a:solidFill>
                  <a:srgbClr val="000000"/>
                </a:solidFill>
                <a:latin typeface="Times New Roman"/>
              </a:rPr>
            </a:b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соответствии с архитектурной</a:t>
            </a:r>
          </a:p>
          <a:p>
            <a:pPr>
              <a:lnSpc>
                <a:spcPts val="3400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685800" y="3924300"/>
            <a:ext cx="84582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520"/>
              </a:lnSpc>
            </a:pPr>
            <a:r>
              <a:rPr lang="en-CA" sz="3216" b="1" smtClean="0">
                <a:solidFill>
                  <a:srgbClr val="000000"/>
                </a:solidFill>
                <a:latin typeface="Arial Bold"/>
                <a:cs typeface="Arial Bold"/>
              </a:rPr>
              <a:t>концепцией SoftSwitch-ISC-2002.</a:t>
            </a:r>
          </a:p>
          <a:p>
            <a:pPr>
              <a:lnSpc>
                <a:spcPts val="3520"/>
              </a:lnSpc>
            </a:pPr>
            <a:endParaRPr lang="en-CA" sz="3206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76200" y="4495800"/>
            <a:ext cx="90678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ISC - International Softswitch Consortium</a:t>
            </a:r>
          </a:p>
          <a:p>
            <a:pPr>
              <a:lnSpc>
                <a:spcPts val="3680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800100" y="342900"/>
            <a:ext cx="8343900" cy="685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140"/>
              </a:lnSpc>
            </a:pPr>
            <a:r>
              <a:rPr lang="en-CA" sz="3610" b="1" smtClean="0">
                <a:solidFill>
                  <a:srgbClr val="000000"/>
                </a:solidFill>
                <a:latin typeface="Arial Bold"/>
                <a:cs typeface="Arial Bold"/>
              </a:rPr>
              <a:t>План</a:t>
            </a:r>
          </a:p>
          <a:p>
            <a:pPr>
              <a:lnSpc>
                <a:spcPts val="4140"/>
              </a:lnSpc>
            </a:pPr>
            <a:endParaRPr lang="en-CA" sz="36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76200" y="1041400"/>
            <a:ext cx="90678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75"/>
              </a:lnSpc>
            </a:pP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1) </a:t>
            </a: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ЭТАПЫ ЭВОЛЮЦИИ</a:t>
            </a:r>
          </a:p>
          <a:p>
            <a:pPr>
              <a:lnSpc>
                <a:spcPts val="3275"/>
              </a:lnSpc>
            </a:pPr>
            <a:endParaRPr lang="en-CA" sz="2867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76200" y="1460500"/>
            <a:ext cx="90678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06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ТЕЛЕКОММУНИКАЦИОННЫХ СИСТЕМ</a:t>
            </a:r>
          </a:p>
          <a:p>
            <a:pPr>
              <a:lnSpc>
                <a:spcPts val="306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76200" y="1955800"/>
            <a:ext cx="90678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2) Основные принципы построения NGN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76200" y="2489200"/>
            <a:ext cx="9067800" cy="927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3) Классификация оборудования, реализующего</a:t>
            </a:r>
            <a:br>
              <a:rPr lang="en-CA" sz="2795" smtClean="0">
                <a:solidFill>
                  <a:srgbClr val="000000"/>
                </a:solidFill>
                <a:latin typeface="Times New Roman"/>
              </a:rPr>
            </a:b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функции Softswitch</a:t>
            </a:r>
          </a:p>
          <a:p>
            <a:pPr>
              <a:lnSpc>
                <a:spcPts val="300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76200" y="3365500"/>
            <a:ext cx="90678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8" b="1" smtClean="0">
                <a:solidFill>
                  <a:srgbClr val="000000"/>
                </a:solidFill>
                <a:latin typeface="Arial Bold"/>
                <a:cs typeface="Arial Bold"/>
              </a:rPr>
              <a:t>4) Протоколы сигнализации в NGN</a:t>
            </a:r>
          </a:p>
          <a:p>
            <a:pPr>
              <a:lnSpc>
                <a:spcPts val="3220"/>
              </a:lnSpc>
            </a:pPr>
            <a:endParaRPr lang="en-CA" sz="2798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76200" y="3873500"/>
            <a:ext cx="90678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5) Взаимодействие элементов  Softswitch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901700" y="152400"/>
            <a:ext cx="82423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8" b="1" smtClean="0">
                <a:solidFill>
                  <a:srgbClr val="000000"/>
                </a:solidFill>
                <a:latin typeface="Arial Bold"/>
                <a:cs typeface="Arial Bold"/>
              </a:rPr>
              <a:t>Технологии и протоколы NGN. Softswitch</a:t>
            </a:r>
          </a:p>
          <a:p>
            <a:pPr>
              <a:lnSpc>
                <a:spcPts val="3220"/>
              </a:lnSpc>
            </a:pPr>
            <a:endParaRPr lang="en-CA" sz="2798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444500" y="76200"/>
            <a:ext cx="8699500" cy="1054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В общем случае, комплекс оборудования</a:t>
            </a:r>
            <a:br>
              <a:rPr lang="en-CA" sz="3204" smtClean="0">
                <a:solidFill>
                  <a:srgbClr val="000000"/>
                </a:solidFill>
                <a:latin typeface="Times New Roman"/>
              </a:rPr>
            </a:b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гибкого коммутатора включает в себя</a:t>
            </a:r>
          </a:p>
          <a:p>
            <a:pPr>
              <a:lnSpc>
                <a:spcPts val="3500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222500" y="1016000"/>
            <a:ext cx="69215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80"/>
              </a:lnSpc>
            </a:pPr>
            <a:r>
              <a:rPr lang="en-CA" sz="3216" b="1" smtClean="0">
                <a:solidFill>
                  <a:srgbClr val="000000"/>
                </a:solidFill>
                <a:latin typeface="Arial Bold"/>
                <a:cs typeface="Arial Bold"/>
              </a:rPr>
              <a:t>следующие устройства:</a:t>
            </a:r>
          </a:p>
          <a:p>
            <a:pPr>
              <a:lnSpc>
                <a:spcPts val="2880"/>
              </a:lnSpc>
            </a:pPr>
            <a:endParaRPr lang="en-CA" sz="3206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76200" y="2082800"/>
            <a:ext cx="9067800" cy="990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00"/>
              </a:lnSpc>
              <a:tabLst>
                <a:tab pos="609600" algn="l"/>
              </a:tabLst>
            </a:pPr>
            <a:r>
              <a:rPr lang="en-CA" sz="3600" smtClean="0">
                <a:solidFill>
                  <a:srgbClr val="CF0D2F"/>
                </a:solidFill>
                <a:latin typeface="Arial"/>
                <a:cs typeface="Arial"/>
              </a:rPr>
              <a:t>•</a:t>
            </a:r>
            <a:r>
              <a:rPr lang="en-CA" sz="3610" b="1" smtClean="0">
                <a:solidFill>
                  <a:srgbClr val="0000FF"/>
                </a:solidFill>
                <a:latin typeface="Arial Bold"/>
                <a:cs typeface="Arial Bold"/>
              </a:rPr>
              <a:t>  шлюз</a:t>
            </a: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 (MG - Media Gateway), реализующий</a:t>
            </a:r>
            <a:br>
              <a:rPr lang="en-CA" sz="2795" smtClean="0">
                <a:solidFill>
                  <a:srgbClr val="000000"/>
                </a:solidFill>
                <a:latin typeface="Times New Roman"/>
              </a:rPr>
            </a:b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	функции преобразования речевой</a:t>
            </a:r>
          </a:p>
          <a:p>
            <a:pPr>
              <a:lnSpc>
                <a:spcPts val="280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685800" y="2794000"/>
            <a:ext cx="84582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675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информации в пакеты IP, взаимодействия с</a:t>
            </a:r>
          </a:p>
          <a:p>
            <a:pPr>
              <a:lnSpc>
                <a:spcPts val="2675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685800" y="3136900"/>
            <a:ext cx="84582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05"/>
              </a:lnSpc>
            </a:pPr>
            <a:r>
              <a:rPr lang="en-CA" sz="2808" b="1" smtClean="0">
                <a:solidFill>
                  <a:srgbClr val="000000"/>
                </a:solidFill>
                <a:latin typeface="Arial Bold"/>
                <a:cs typeface="Arial Bold"/>
              </a:rPr>
              <a:t>ТфОП, маршрутизации пакетов IP,</a:t>
            </a:r>
          </a:p>
          <a:p>
            <a:pPr>
              <a:lnSpc>
                <a:spcPts val="2705"/>
              </a:lnSpc>
            </a:pPr>
            <a:endParaRPr lang="en-CA" sz="2798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76200" y="3568700"/>
            <a:ext cx="9067800" cy="685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140"/>
              </a:lnSpc>
            </a:pPr>
            <a:r>
              <a:rPr lang="en-CA" sz="3600" smtClean="0">
                <a:solidFill>
                  <a:srgbClr val="CF0D2F"/>
                </a:solidFill>
                <a:latin typeface="Arial"/>
                <a:cs typeface="Arial"/>
              </a:rPr>
              <a:t>•</a:t>
            </a:r>
            <a:r>
              <a:rPr lang="en-CA" sz="3610" b="1" smtClean="0">
                <a:solidFill>
                  <a:srgbClr val="0000FF"/>
                </a:solidFill>
                <a:latin typeface="Arial Bold"/>
                <a:cs typeface="Arial Bold"/>
              </a:rPr>
              <a:t>  устройство управления вызовами</a:t>
            </a:r>
          </a:p>
          <a:p>
            <a:pPr>
              <a:lnSpc>
                <a:spcPts val="4140"/>
              </a:lnSpc>
            </a:pPr>
            <a:endParaRPr lang="en-CA" sz="36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685800" y="4089400"/>
            <a:ext cx="84582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635"/>
              </a:lnSpc>
            </a:pPr>
            <a:r>
              <a:rPr lang="en-CA" sz="2808" b="1" smtClean="0">
                <a:solidFill>
                  <a:srgbClr val="000000"/>
                </a:solidFill>
                <a:latin typeface="Arial Bold"/>
                <a:cs typeface="Arial Bold"/>
              </a:rPr>
              <a:t>(MGC - Media Gateway Controller),</a:t>
            </a:r>
          </a:p>
          <a:p>
            <a:pPr>
              <a:lnSpc>
                <a:spcPts val="2635"/>
              </a:lnSpc>
            </a:pPr>
            <a:endParaRPr lang="en-CA" sz="2798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685800" y="4432300"/>
            <a:ext cx="84582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9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реализующее функции управления</a:t>
            </a:r>
          </a:p>
          <a:p>
            <a:pPr>
              <a:lnSpc>
                <a:spcPts val="259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685800" y="4762500"/>
            <a:ext cx="8458200" cy="850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0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устройствами, входящими в состав гибкого</a:t>
            </a:r>
            <a:br>
              <a:rPr lang="en-CA" sz="2795" smtClean="0">
                <a:solidFill>
                  <a:srgbClr val="000000"/>
                </a:solidFill>
                <a:latin typeface="Times New Roman"/>
              </a:rPr>
            </a:b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коммутатора,</a:t>
            </a:r>
          </a:p>
          <a:p>
            <a:pPr>
              <a:lnSpc>
                <a:spcPts val="270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76200" y="165100"/>
            <a:ext cx="9067800" cy="685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965"/>
              </a:lnSpc>
            </a:pPr>
            <a:r>
              <a:rPr lang="en-CA" sz="3600" smtClean="0">
                <a:solidFill>
                  <a:srgbClr val="CF0D2F"/>
                </a:solidFill>
                <a:latin typeface="Arial"/>
                <a:cs typeface="Arial"/>
              </a:rPr>
              <a:t>•</a:t>
            </a:r>
            <a:r>
              <a:rPr lang="en-CA" sz="3610" b="1" smtClean="0">
                <a:solidFill>
                  <a:srgbClr val="0000FF"/>
                </a:solidFill>
                <a:latin typeface="Arial Bold"/>
                <a:cs typeface="Arial Bold"/>
              </a:rPr>
              <a:t>  конвертер протокола SIP </a:t>
            </a: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(SIP Proxy),</a:t>
            </a:r>
          </a:p>
          <a:p>
            <a:pPr>
              <a:lnSpc>
                <a:spcPts val="3965"/>
              </a:lnSpc>
            </a:pPr>
            <a:endParaRPr lang="en-CA" sz="3478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685800" y="673100"/>
            <a:ext cx="84582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035"/>
              </a:lnSpc>
            </a:pP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реализующий функции взаимодействия</a:t>
            </a:r>
          </a:p>
          <a:p>
            <a:pPr>
              <a:lnSpc>
                <a:spcPts val="3035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685800" y="1066800"/>
            <a:ext cx="84582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3216" b="1" smtClean="0">
                <a:solidFill>
                  <a:srgbClr val="000000"/>
                </a:solidFill>
                <a:latin typeface="Arial Bold"/>
                <a:cs typeface="Arial Bold"/>
              </a:rPr>
              <a:t>устройств, входящих в состав гибкого</a:t>
            </a:r>
          </a:p>
          <a:p>
            <a:pPr>
              <a:lnSpc>
                <a:spcPts val="2990"/>
              </a:lnSpc>
            </a:pPr>
            <a:endParaRPr lang="en-CA" sz="3206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685800" y="1435100"/>
            <a:ext cx="84582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120"/>
              </a:lnSpc>
            </a:pP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коммутатора с устройствами,</a:t>
            </a:r>
          </a:p>
          <a:p>
            <a:pPr>
              <a:lnSpc>
                <a:spcPts val="3120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685800" y="1828800"/>
            <a:ext cx="84582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095"/>
              </a:lnSpc>
            </a:pP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работающими по протоколу SIP,</a:t>
            </a:r>
          </a:p>
          <a:p>
            <a:pPr>
              <a:lnSpc>
                <a:spcPts val="3095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76200" y="2336800"/>
            <a:ext cx="9067800" cy="685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965"/>
              </a:lnSpc>
            </a:pPr>
            <a:r>
              <a:rPr lang="en-CA" sz="3602" smtClean="0">
                <a:solidFill>
                  <a:srgbClr val="CF0D2F"/>
                </a:solidFill>
                <a:latin typeface="Arial"/>
                <a:cs typeface="Arial"/>
              </a:rPr>
              <a:t>•</a:t>
            </a:r>
            <a:r>
              <a:rPr lang="en-CA" sz="3612" b="1" smtClean="0">
                <a:solidFill>
                  <a:srgbClr val="0000FF"/>
                </a:solidFill>
                <a:latin typeface="Arial Bold"/>
                <a:cs typeface="Arial Bold"/>
              </a:rPr>
              <a:t>  шлюз сигнализации </a:t>
            </a:r>
            <a:r>
              <a:rPr lang="en-CA" sz="3216" b="1" smtClean="0">
                <a:solidFill>
                  <a:srgbClr val="000000"/>
                </a:solidFill>
                <a:latin typeface="Arial Bold"/>
                <a:cs typeface="Arial Bold"/>
              </a:rPr>
              <a:t>(SG - Signaling</a:t>
            </a:r>
          </a:p>
          <a:p>
            <a:pPr>
              <a:lnSpc>
                <a:spcPts val="3965"/>
              </a:lnSpc>
            </a:pPr>
            <a:endParaRPr lang="en-CA" sz="3437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685800" y="2832100"/>
            <a:ext cx="84582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035"/>
              </a:lnSpc>
            </a:pP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Gateway), реализующий функции</a:t>
            </a:r>
          </a:p>
          <a:p>
            <a:pPr>
              <a:lnSpc>
                <a:spcPts val="3035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685800" y="3213100"/>
            <a:ext cx="84582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110"/>
              </a:lnSpc>
            </a:pPr>
            <a:r>
              <a:rPr lang="en-CA" sz="3216" b="1" smtClean="0">
                <a:solidFill>
                  <a:srgbClr val="000000"/>
                </a:solidFill>
                <a:latin typeface="Arial Bold"/>
                <a:cs typeface="Arial Bold"/>
              </a:rPr>
              <a:t>взаимодействия устройств, входящих в</a:t>
            </a:r>
          </a:p>
          <a:p>
            <a:pPr>
              <a:lnSpc>
                <a:spcPts val="3110"/>
              </a:lnSpc>
            </a:pPr>
            <a:endParaRPr lang="en-CA" sz="3206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685800" y="3619500"/>
            <a:ext cx="8458200" cy="977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состав гибкого коммутатора с сетью</a:t>
            </a:r>
            <a:br>
              <a:rPr lang="en-CA" sz="3204" smtClean="0">
                <a:solidFill>
                  <a:srgbClr val="000000"/>
                </a:solidFill>
                <a:latin typeface="Times New Roman"/>
              </a:rPr>
            </a:b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ОКС №7;</a:t>
            </a:r>
          </a:p>
          <a:p>
            <a:pPr>
              <a:lnSpc>
                <a:spcPts val="3000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76200" y="4508500"/>
            <a:ext cx="9067800" cy="685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910"/>
              </a:lnSpc>
            </a:pPr>
            <a:r>
              <a:rPr lang="en-CA" sz="3600" smtClean="0">
                <a:solidFill>
                  <a:srgbClr val="CF0D2F"/>
                </a:solidFill>
                <a:latin typeface="Arial"/>
                <a:cs typeface="Arial"/>
              </a:rPr>
              <a:t>•</a:t>
            </a:r>
            <a:r>
              <a:rPr lang="en-CA" sz="3610" b="1" smtClean="0">
                <a:solidFill>
                  <a:srgbClr val="0000FF"/>
                </a:solidFill>
                <a:latin typeface="Arial Bold"/>
                <a:cs typeface="Arial Bold"/>
              </a:rPr>
              <a:t>  сервер приложений </a:t>
            </a: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(AS - Application</a:t>
            </a:r>
          </a:p>
          <a:p>
            <a:pPr>
              <a:lnSpc>
                <a:spcPts val="3910"/>
              </a:lnSpc>
            </a:pPr>
            <a:endParaRPr lang="en-CA" sz="3422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685800" y="4991100"/>
            <a:ext cx="8458200" cy="977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100"/>
              </a:lnSpc>
            </a:pP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Server), реализующий функции создания</a:t>
            </a:r>
            <a:br>
              <a:rPr lang="en-CA" sz="3204" smtClean="0">
                <a:solidFill>
                  <a:srgbClr val="000000"/>
                </a:solidFill>
                <a:latin typeface="Times New Roman"/>
              </a:rPr>
            </a:b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управления и предоставления</a:t>
            </a:r>
          </a:p>
          <a:p>
            <a:pPr>
              <a:lnSpc>
                <a:spcPts val="3100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685800" y="5791200"/>
            <a:ext cx="84582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30"/>
              </a:lnSpc>
            </a:pPr>
            <a:r>
              <a:rPr lang="en-CA" sz="3216" b="1" smtClean="0">
                <a:solidFill>
                  <a:srgbClr val="000000"/>
                </a:solidFill>
                <a:latin typeface="Arial Bold"/>
                <a:cs typeface="Arial Bold"/>
              </a:rPr>
              <a:t>дополнительных видов обслуживания</a:t>
            </a:r>
          </a:p>
          <a:p>
            <a:pPr>
              <a:lnSpc>
                <a:spcPts val="2930"/>
              </a:lnSpc>
            </a:pPr>
            <a:endParaRPr lang="en-CA" sz="3206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76200" y="774700"/>
            <a:ext cx="9067800" cy="977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100"/>
              </a:lnSpc>
              <a:tabLst>
                <a:tab pos="609600" algn="l"/>
              </a:tabLst>
            </a:pPr>
            <a:r>
              <a:rPr lang="en-CA" sz="3204" smtClean="0">
                <a:solidFill>
                  <a:srgbClr val="0000FF"/>
                </a:solidFill>
                <a:latin typeface="Arial"/>
                <a:cs typeface="Arial"/>
              </a:rPr>
              <a:t>Оборудование Softswitch имеет два вида</a:t>
            </a:r>
            <a:br>
              <a:rPr lang="en-CA" sz="3204" smtClean="0">
                <a:solidFill>
                  <a:srgbClr val="000000"/>
                </a:solidFill>
                <a:latin typeface="Times New Roman"/>
              </a:rPr>
            </a:br>
            <a:r>
              <a:rPr lang="en-CA" sz="3204" smtClean="0">
                <a:solidFill>
                  <a:srgbClr val="0000FF"/>
                </a:solidFill>
                <a:latin typeface="Arial"/>
                <a:cs typeface="Arial"/>
              </a:rPr>
              <a:t>	интерфейсов:</a:t>
            </a:r>
          </a:p>
          <a:p>
            <a:pPr>
              <a:lnSpc>
                <a:spcPts val="3100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76200" y="1701800"/>
            <a:ext cx="9067800" cy="1371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100"/>
              </a:lnSpc>
              <a:tabLst>
                <a:tab pos="609600" algn="l"/>
                <a:tab pos="609600" algn="l"/>
              </a:tabLst>
            </a:pPr>
            <a:r>
              <a:rPr lang="en-CA" sz="3204" smtClean="0">
                <a:solidFill>
                  <a:srgbClr val="CF0D2F"/>
                </a:solidFill>
                <a:latin typeface="Arial"/>
                <a:cs typeface="Arial"/>
              </a:rPr>
              <a:t>•</a:t>
            </a:r>
            <a:r>
              <a:rPr lang="en-CA" sz="3204" smtClean="0">
                <a:solidFill>
                  <a:srgbClr val="000000"/>
                </a:solidFill>
                <a:latin typeface="Arial"/>
                <a:cs typeface="Arial"/>
              </a:rPr>
              <a:t>  внутренние интерфейсы, предназначенные</a:t>
            </a:r>
            <a:br>
              <a:rPr lang="en-CA" sz="3204" smtClean="0">
                <a:solidFill>
                  <a:srgbClr val="000000"/>
                </a:solidFill>
                <a:latin typeface="Times New Roman"/>
              </a:rPr>
            </a:br>
            <a:r>
              <a:rPr lang="en-CA" sz="3204" smtClean="0">
                <a:solidFill>
                  <a:srgbClr val="000000"/>
                </a:solidFill>
                <a:latin typeface="Arial"/>
                <a:cs typeface="Arial"/>
              </a:rPr>
              <a:t>	для взаимодействия устройств, входящих в</a:t>
            </a:r>
            <a:br>
              <a:rPr lang="en-CA" sz="3204" smtClean="0">
                <a:solidFill>
                  <a:srgbClr val="000000"/>
                </a:solidFill>
                <a:latin typeface="Times New Roman"/>
              </a:rPr>
            </a:br>
            <a:r>
              <a:rPr lang="en-CA" sz="3204" smtClean="0">
                <a:solidFill>
                  <a:srgbClr val="000000"/>
                </a:solidFill>
                <a:latin typeface="Arial"/>
                <a:cs typeface="Arial"/>
              </a:rPr>
              <a:t>	его состав (интерфейсы 1-8),</a:t>
            </a:r>
          </a:p>
          <a:p>
            <a:pPr>
              <a:lnSpc>
                <a:spcPts val="3100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76200" y="3022600"/>
            <a:ext cx="9067800" cy="977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100"/>
              </a:lnSpc>
              <a:tabLst>
                <a:tab pos="609600" algn="l"/>
              </a:tabLst>
            </a:pPr>
            <a:r>
              <a:rPr lang="en-CA" sz="3206" smtClean="0">
                <a:solidFill>
                  <a:srgbClr val="CF0D2F"/>
                </a:solidFill>
                <a:latin typeface="Arial"/>
                <a:cs typeface="Arial"/>
              </a:rPr>
              <a:t>•</a:t>
            </a:r>
            <a:r>
              <a:rPr lang="en-CA" sz="3206" smtClean="0">
                <a:solidFill>
                  <a:srgbClr val="000000"/>
                </a:solidFill>
                <a:latin typeface="Arial"/>
                <a:cs typeface="Arial"/>
              </a:rPr>
              <a:t>  внешние интерфейсы для взаимодействия</a:t>
            </a:r>
            <a:br>
              <a:rPr lang="en-CA" sz="3204" smtClean="0">
                <a:solidFill>
                  <a:srgbClr val="000000"/>
                </a:solidFill>
                <a:latin typeface="Times New Roman"/>
              </a:rPr>
            </a:br>
            <a:r>
              <a:rPr lang="en-CA" sz="3204" smtClean="0">
                <a:solidFill>
                  <a:srgbClr val="000000"/>
                </a:solidFill>
                <a:latin typeface="Arial"/>
                <a:cs typeface="Arial"/>
              </a:rPr>
              <a:t>	с оконечным оборудованием</a:t>
            </a:r>
          </a:p>
          <a:p>
            <a:pPr>
              <a:lnSpc>
                <a:spcPts val="3100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685800" y="3797300"/>
            <a:ext cx="84582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100"/>
              </a:lnSpc>
            </a:pPr>
            <a:r>
              <a:rPr lang="en-CA" sz="3204" smtClean="0">
                <a:solidFill>
                  <a:srgbClr val="000000"/>
                </a:solidFill>
                <a:latin typeface="Arial"/>
                <a:cs typeface="Arial"/>
              </a:rPr>
              <a:t>пользователя или предшествующими</a:t>
            </a:r>
          </a:p>
          <a:p>
            <a:pPr>
              <a:lnSpc>
                <a:spcPts val="3100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685800" y="4203700"/>
            <a:ext cx="84582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75"/>
              </a:lnSpc>
            </a:pPr>
            <a:r>
              <a:rPr lang="en-CA" sz="3206" smtClean="0">
                <a:solidFill>
                  <a:srgbClr val="000000"/>
                </a:solidFill>
                <a:latin typeface="Arial"/>
                <a:cs typeface="Arial"/>
              </a:rPr>
              <a:t>телекоммуникационными сетями</a:t>
            </a:r>
          </a:p>
          <a:p>
            <a:pPr>
              <a:lnSpc>
                <a:spcPts val="2975"/>
              </a:lnSpc>
            </a:pPr>
            <a:endParaRPr lang="en-CA" sz="3206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685800" y="4572000"/>
            <a:ext cx="84582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125"/>
              </a:lnSpc>
            </a:pPr>
            <a:r>
              <a:rPr lang="en-CA" sz="3204" smtClean="0">
                <a:solidFill>
                  <a:srgbClr val="000000"/>
                </a:solidFill>
                <a:latin typeface="Arial"/>
                <a:cs typeface="Arial"/>
              </a:rPr>
              <a:t>(интерфейсы 9-13)</a:t>
            </a:r>
          </a:p>
          <a:p>
            <a:pPr>
              <a:lnSpc>
                <a:spcPts val="3125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76200" y="368300"/>
            <a:ext cx="9067800" cy="685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140"/>
              </a:lnSpc>
            </a:pPr>
            <a:r>
              <a:rPr lang="en-CA" sz="3600" smtClean="0">
                <a:solidFill>
                  <a:srgbClr val="000000"/>
                </a:solidFill>
                <a:latin typeface="Arial"/>
                <a:cs typeface="Arial"/>
              </a:rPr>
              <a:t>К оборудованию Softswitch могут</a:t>
            </a:r>
          </a:p>
          <a:p>
            <a:pPr>
              <a:lnSpc>
                <a:spcPts val="4140"/>
              </a:lnSpc>
            </a:pPr>
            <a:endParaRPr lang="en-CA" sz="36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685800" y="901700"/>
            <a:ext cx="8458200" cy="685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40"/>
              </a:lnSpc>
            </a:pPr>
            <a:r>
              <a:rPr lang="en-CA" sz="3602" smtClean="0">
                <a:solidFill>
                  <a:srgbClr val="000000"/>
                </a:solidFill>
                <a:latin typeface="Arial"/>
                <a:cs typeface="Arial"/>
              </a:rPr>
              <a:t>подключаться следующие типы</a:t>
            </a:r>
          </a:p>
          <a:p>
            <a:pPr>
              <a:lnSpc>
                <a:spcPts val="3240"/>
              </a:lnSpc>
            </a:pPr>
            <a:endParaRPr lang="en-CA" sz="3602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685800" y="1308100"/>
            <a:ext cx="8458200" cy="685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550"/>
              </a:lnSpc>
            </a:pPr>
            <a:r>
              <a:rPr lang="en-CA" sz="3600" smtClean="0">
                <a:solidFill>
                  <a:srgbClr val="000000"/>
                </a:solidFill>
                <a:latin typeface="Arial"/>
                <a:cs typeface="Arial"/>
              </a:rPr>
              <a:t>терминалов:</a:t>
            </a:r>
          </a:p>
          <a:p>
            <a:pPr>
              <a:lnSpc>
                <a:spcPts val="3550"/>
              </a:lnSpc>
            </a:pPr>
            <a:endParaRPr lang="en-CA" sz="36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76200" y="1841500"/>
            <a:ext cx="9067800" cy="685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140"/>
              </a:lnSpc>
            </a:pPr>
            <a:r>
              <a:rPr lang="en-CA" sz="3600" smtClean="0">
                <a:solidFill>
                  <a:srgbClr val="CF0D2F"/>
                </a:solidFill>
                <a:latin typeface="Arial"/>
                <a:cs typeface="Arial"/>
              </a:rPr>
              <a:t>•</a:t>
            </a:r>
            <a:r>
              <a:rPr lang="en-CA" sz="3600" smtClean="0">
                <a:solidFill>
                  <a:srgbClr val="000000"/>
                </a:solidFill>
                <a:latin typeface="Arial"/>
                <a:cs typeface="Arial"/>
              </a:rPr>
              <a:t>  аналоговый телефонный аппарат,</a:t>
            </a:r>
          </a:p>
          <a:p>
            <a:pPr>
              <a:lnSpc>
                <a:spcPts val="4140"/>
              </a:lnSpc>
            </a:pPr>
            <a:endParaRPr lang="en-CA" sz="36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76200" y="2451100"/>
            <a:ext cx="9067800" cy="685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140"/>
              </a:lnSpc>
            </a:pPr>
            <a:r>
              <a:rPr lang="en-CA" sz="3600" smtClean="0">
                <a:solidFill>
                  <a:srgbClr val="CF0D2F"/>
                </a:solidFill>
                <a:latin typeface="Arial"/>
                <a:cs typeface="Arial"/>
              </a:rPr>
              <a:t>•</a:t>
            </a:r>
            <a:r>
              <a:rPr lang="en-CA" sz="3600" smtClean="0">
                <a:solidFill>
                  <a:srgbClr val="000000"/>
                </a:solidFill>
                <a:latin typeface="Arial"/>
                <a:cs typeface="Arial"/>
              </a:rPr>
              <a:t>  персональный компьютер,</a:t>
            </a:r>
          </a:p>
          <a:p>
            <a:pPr>
              <a:lnSpc>
                <a:spcPts val="4140"/>
              </a:lnSpc>
            </a:pPr>
            <a:endParaRPr lang="en-CA" sz="36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685800" y="2971800"/>
            <a:ext cx="8458200" cy="685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65"/>
              </a:lnSpc>
            </a:pPr>
            <a:r>
              <a:rPr lang="en-CA" sz="3600" smtClean="0">
                <a:solidFill>
                  <a:srgbClr val="000000"/>
                </a:solidFill>
                <a:latin typeface="Arial"/>
                <a:cs typeface="Arial"/>
              </a:rPr>
              <a:t>оснащенный соответствующими</a:t>
            </a:r>
          </a:p>
          <a:p>
            <a:pPr>
              <a:lnSpc>
                <a:spcPts val="3365"/>
              </a:lnSpc>
            </a:pPr>
            <a:endParaRPr lang="en-CA" sz="36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685800" y="3403600"/>
            <a:ext cx="8458200" cy="685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05"/>
              </a:lnSpc>
            </a:pPr>
            <a:r>
              <a:rPr lang="en-CA" sz="3602" smtClean="0">
                <a:solidFill>
                  <a:srgbClr val="000000"/>
                </a:solidFill>
                <a:latin typeface="Arial"/>
                <a:cs typeface="Arial"/>
              </a:rPr>
              <a:t>средствами,</a:t>
            </a:r>
          </a:p>
          <a:p>
            <a:pPr>
              <a:lnSpc>
                <a:spcPts val="3405"/>
              </a:lnSpc>
            </a:pPr>
            <a:endParaRPr lang="en-CA" sz="3602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76200" y="4013200"/>
            <a:ext cx="9067800" cy="1104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00"/>
              </a:lnSpc>
              <a:tabLst>
                <a:tab pos="609600" algn="l"/>
              </a:tabLst>
            </a:pPr>
            <a:r>
              <a:rPr lang="en-CA" sz="3600" smtClean="0">
                <a:solidFill>
                  <a:srgbClr val="CF0D2F"/>
                </a:solidFill>
                <a:latin typeface="Arial"/>
                <a:cs typeface="Arial"/>
              </a:rPr>
              <a:t>•</a:t>
            </a:r>
            <a:r>
              <a:rPr lang="en-CA" sz="3600" smtClean="0">
                <a:solidFill>
                  <a:srgbClr val="000000"/>
                </a:solidFill>
                <a:latin typeface="Arial"/>
                <a:cs typeface="Arial"/>
              </a:rPr>
              <a:t>  специализированный абонентский</a:t>
            </a:r>
            <a:br>
              <a:rPr lang="en-CA" sz="3602" smtClean="0">
                <a:solidFill>
                  <a:srgbClr val="000000"/>
                </a:solidFill>
                <a:latin typeface="Times New Roman"/>
              </a:rPr>
            </a:br>
            <a:r>
              <a:rPr lang="en-CA" sz="3602" smtClean="0">
                <a:solidFill>
                  <a:srgbClr val="000000"/>
                </a:solidFill>
                <a:latin typeface="Arial"/>
                <a:cs typeface="Arial"/>
              </a:rPr>
              <a:t>	терминал (IP-телефон)</a:t>
            </a:r>
          </a:p>
          <a:p>
            <a:pPr>
              <a:lnSpc>
                <a:spcPts val="3400"/>
              </a:lnSpc>
            </a:pPr>
            <a:endParaRPr lang="en-CA" sz="3602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2806700" y="1524000"/>
            <a:ext cx="6337300" cy="914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520"/>
              </a:lnSpc>
            </a:pPr>
            <a:r>
              <a:rPr lang="en-CA" sz="4810" b="1" smtClean="0">
                <a:solidFill>
                  <a:srgbClr val="C00000"/>
                </a:solidFill>
                <a:latin typeface="Arial Bold"/>
                <a:cs typeface="Arial Bold"/>
              </a:rPr>
              <a:t>Протоколы</a:t>
            </a:r>
          </a:p>
          <a:p>
            <a:pPr>
              <a:lnSpc>
                <a:spcPts val="5520"/>
              </a:lnSpc>
            </a:pPr>
            <a:endParaRPr lang="en-CA" sz="48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413000" y="2222500"/>
            <a:ext cx="6731000" cy="914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130"/>
              </a:lnSpc>
            </a:pPr>
            <a:r>
              <a:rPr lang="en-CA" sz="4812" b="1" smtClean="0">
                <a:solidFill>
                  <a:srgbClr val="C00000"/>
                </a:solidFill>
                <a:latin typeface="Arial Bold"/>
                <a:cs typeface="Arial Bold"/>
              </a:rPr>
              <a:t>сигнализации</a:t>
            </a:r>
          </a:p>
          <a:p>
            <a:pPr>
              <a:lnSpc>
                <a:spcPts val="5130"/>
              </a:lnSpc>
            </a:pPr>
            <a:endParaRPr lang="en-CA" sz="4802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3568700" y="2870200"/>
            <a:ext cx="5575300" cy="914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210"/>
              </a:lnSpc>
            </a:pPr>
            <a:r>
              <a:rPr lang="en-CA" sz="4810" b="1" smtClean="0">
                <a:solidFill>
                  <a:srgbClr val="C00000"/>
                </a:solidFill>
                <a:latin typeface="Arial Bold"/>
                <a:cs typeface="Arial Bold"/>
              </a:rPr>
              <a:t>в NGN</a:t>
            </a:r>
          </a:p>
          <a:p>
            <a:pPr>
              <a:lnSpc>
                <a:spcPts val="5210"/>
              </a:lnSpc>
            </a:pPr>
            <a:endParaRPr lang="en-CA" sz="4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1206500" y="127000"/>
            <a:ext cx="79375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20"/>
              </a:lnSpc>
            </a:pPr>
            <a:r>
              <a:rPr lang="en-CA" sz="2805" b="1" smtClean="0">
                <a:solidFill>
                  <a:srgbClr val="CC3300"/>
                </a:solidFill>
                <a:latin typeface="Arial Bold"/>
                <a:cs typeface="Arial Bold"/>
              </a:rPr>
              <a:t>Назначение сигнализации в пакетных</a:t>
            </a:r>
          </a:p>
          <a:p>
            <a:pPr>
              <a:lnSpc>
                <a:spcPts val="25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755900" y="457200"/>
            <a:ext cx="63881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CA" sz="2808" b="1" smtClean="0">
                <a:solidFill>
                  <a:srgbClr val="CC3300"/>
                </a:solidFill>
                <a:latin typeface="Arial Bold"/>
                <a:cs typeface="Arial Bold"/>
              </a:rPr>
              <a:t>транспортных сетях</a:t>
            </a:r>
          </a:p>
          <a:p>
            <a:pPr>
              <a:lnSpc>
                <a:spcPts val="3000"/>
              </a:lnSpc>
            </a:pPr>
            <a:endParaRPr lang="en-CA" sz="2798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76200" y="838200"/>
            <a:ext cx="90678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05"/>
              </a:lnSpc>
            </a:pPr>
            <a:r>
              <a:rPr lang="en-CA" sz="3214" b="1" smtClean="0">
                <a:solidFill>
                  <a:srgbClr val="CF0D2F"/>
                </a:solidFill>
                <a:latin typeface="Arial Bold"/>
                <a:cs typeface="Arial Bold"/>
              </a:rPr>
              <a:t>1.</a:t>
            </a: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  Обеспечение QoS для трафика</a:t>
            </a:r>
          </a:p>
          <a:p>
            <a:pPr>
              <a:lnSpc>
                <a:spcPts val="3605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685800" y="1295400"/>
            <a:ext cx="84582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реального времени в пакетных сетях</a:t>
            </a:r>
          </a:p>
          <a:p>
            <a:pPr>
              <a:lnSpc>
                <a:spcPts val="2990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685800" y="1676400"/>
            <a:ext cx="84582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120"/>
              </a:lnSpc>
            </a:pPr>
            <a:r>
              <a:rPr lang="en-CA" sz="3216" b="1" smtClean="0">
                <a:solidFill>
                  <a:srgbClr val="000000"/>
                </a:solidFill>
                <a:latin typeface="Arial Bold"/>
                <a:cs typeface="Arial Bold"/>
              </a:rPr>
              <a:t>(резервирование сетевых ресурсов,</a:t>
            </a:r>
          </a:p>
          <a:p>
            <a:pPr>
              <a:lnSpc>
                <a:spcPts val="3120"/>
              </a:lnSpc>
            </a:pPr>
            <a:endParaRPr lang="en-CA" sz="3206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685800" y="2082800"/>
            <a:ext cx="84582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70"/>
              </a:lnSpc>
            </a:pP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управление соединениями)</a:t>
            </a:r>
          </a:p>
          <a:p>
            <a:pPr>
              <a:lnSpc>
                <a:spcPts val="2970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76200" y="2616200"/>
            <a:ext cx="9067800" cy="977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000"/>
              </a:lnSpc>
              <a:tabLst>
                <a:tab pos="609600" algn="l"/>
              </a:tabLst>
            </a:pPr>
            <a:r>
              <a:rPr lang="en-CA" sz="3214" b="1" smtClean="0">
                <a:solidFill>
                  <a:srgbClr val="CF0D2F"/>
                </a:solidFill>
                <a:latin typeface="Arial Bold"/>
                <a:cs typeface="Arial Bold"/>
              </a:rPr>
              <a:t>2.</a:t>
            </a: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  Обеспечение широкого спектра услуг по</a:t>
            </a:r>
            <a:br>
              <a:rPr lang="en-CA" sz="3204" smtClean="0">
                <a:solidFill>
                  <a:srgbClr val="000000"/>
                </a:solidFill>
                <a:latin typeface="Times New Roman"/>
              </a:rPr>
            </a:b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	требованию клиента</a:t>
            </a:r>
          </a:p>
          <a:p>
            <a:pPr>
              <a:lnSpc>
                <a:spcPts val="3000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76200" y="3543300"/>
            <a:ext cx="9067800" cy="977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000"/>
              </a:lnSpc>
              <a:tabLst>
                <a:tab pos="609600" algn="l"/>
              </a:tabLst>
            </a:pPr>
            <a:r>
              <a:rPr lang="en-CA" sz="3214" b="1" smtClean="0">
                <a:solidFill>
                  <a:srgbClr val="CF0D2F"/>
                </a:solidFill>
                <a:latin typeface="Arial Bold"/>
                <a:cs typeface="Arial Bold"/>
              </a:rPr>
              <a:t>3.</a:t>
            </a: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  Оптимизация сетевых ресурсов, более</a:t>
            </a:r>
            <a:br>
              <a:rPr lang="en-CA" sz="3206" smtClean="0">
                <a:solidFill>
                  <a:srgbClr val="000000"/>
                </a:solidFill>
                <a:latin typeface="Times New Roman"/>
              </a:rPr>
            </a:br>
            <a:r>
              <a:rPr lang="en-CA" sz="3216" b="1" smtClean="0">
                <a:solidFill>
                  <a:srgbClr val="000000"/>
                </a:solidFill>
                <a:latin typeface="Arial Bold"/>
                <a:cs typeface="Arial Bold"/>
              </a:rPr>
              <a:t>	эффективное использование</a:t>
            </a:r>
          </a:p>
          <a:p>
            <a:pPr>
              <a:lnSpc>
                <a:spcPts val="3000"/>
              </a:lnSpc>
            </a:pPr>
            <a:endParaRPr lang="en-CA" sz="3206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685800" y="4305300"/>
            <a:ext cx="8458200" cy="977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100"/>
              </a:lnSpc>
            </a:pP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пропускной способности за счет</a:t>
            </a:r>
            <a:br>
              <a:rPr lang="en-CA" sz="3204" smtClean="0">
                <a:solidFill>
                  <a:srgbClr val="000000"/>
                </a:solidFill>
                <a:latin typeface="Times New Roman"/>
              </a:rPr>
            </a:b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согласования атрибутов услуг с</a:t>
            </a:r>
          </a:p>
          <a:p>
            <a:pPr>
              <a:lnSpc>
                <a:spcPts val="3100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685800" y="5105400"/>
            <a:ext cx="84582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75"/>
              </a:lnSpc>
            </a:pPr>
            <a:r>
              <a:rPr lang="en-CA" sz="3216" b="1" smtClean="0">
                <a:solidFill>
                  <a:srgbClr val="000000"/>
                </a:solidFill>
                <a:latin typeface="Arial Bold"/>
                <a:cs typeface="Arial Bold"/>
              </a:rPr>
              <a:t>атрибутами сетевых ресурсов</a:t>
            </a:r>
          </a:p>
          <a:p>
            <a:pPr>
              <a:lnSpc>
                <a:spcPts val="2975"/>
              </a:lnSpc>
            </a:pPr>
            <a:endParaRPr lang="en-CA" sz="3206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76200" y="889000"/>
            <a:ext cx="90678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Независимо от типа сигнального</a:t>
            </a:r>
          </a:p>
          <a:p>
            <a:pPr>
              <a:lnSpc>
                <a:spcPts val="3680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685800" y="1346200"/>
            <a:ext cx="84582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60"/>
              </a:lnSpc>
            </a:pPr>
            <a:r>
              <a:rPr lang="en-CA" sz="3216" b="1" smtClean="0">
                <a:solidFill>
                  <a:srgbClr val="000000"/>
                </a:solidFill>
                <a:latin typeface="Arial Bold"/>
                <a:cs typeface="Arial Bold"/>
              </a:rPr>
              <a:t>протокола, общими функциями для всех</a:t>
            </a:r>
          </a:p>
          <a:p>
            <a:pPr>
              <a:lnSpc>
                <a:spcPts val="3460"/>
              </a:lnSpc>
            </a:pPr>
            <a:endParaRPr lang="en-CA" sz="3206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685800" y="1790700"/>
            <a:ext cx="84582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85"/>
              </a:lnSpc>
            </a:pP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сигнальных протоколов являются:</a:t>
            </a:r>
          </a:p>
          <a:p>
            <a:pPr>
              <a:lnSpc>
                <a:spcPts val="3385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76200" y="2362200"/>
            <a:ext cx="9067800" cy="1054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500"/>
              </a:lnSpc>
              <a:tabLst>
                <a:tab pos="609600" algn="l"/>
              </a:tabLst>
            </a:pPr>
            <a:r>
              <a:rPr lang="en-CA" sz="3204" smtClean="0">
                <a:solidFill>
                  <a:srgbClr val="CF0D2F"/>
                </a:solidFill>
                <a:latin typeface="Arial"/>
                <a:cs typeface="Arial"/>
              </a:rPr>
              <a:t>•</a:t>
            </a: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  Обмен адресной (маршрутной)</a:t>
            </a:r>
            <a:br>
              <a:rPr lang="en-CA" sz="3206" smtClean="0">
                <a:solidFill>
                  <a:srgbClr val="000000"/>
                </a:solidFill>
                <a:latin typeface="Times New Roman"/>
              </a:rPr>
            </a:br>
            <a:r>
              <a:rPr lang="en-CA" sz="3216" b="1" smtClean="0">
                <a:solidFill>
                  <a:srgbClr val="000000"/>
                </a:solidFill>
                <a:latin typeface="Arial Bold"/>
                <a:cs typeface="Arial Bold"/>
              </a:rPr>
              <a:t>	информацией</a:t>
            </a:r>
          </a:p>
          <a:p>
            <a:pPr>
              <a:lnSpc>
                <a:spcPts val="3500"/>
              </a:lnSpc>
            </a:pPr>
            <a:endParaRPr lang="en-CA" sz="3206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76200" y="3365500"/>
            <a:ext cx="90678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4" smtClean="0">
                <a:solidFill>
                  <a:srgbClr val="CF0D2F"/>
                </a:solidFill>
                <a:latin typeface="Arial"/>
                <a:cs typeface="Arial"/>
              </a:rPr>
              <a:t>•</a:t>
            </a: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  Обмен информацией о свойствах</a:t>
            </a:r>
          </a:p>
          <a:p>
            <a:pPr>
              <a:lnSpc>
                <a:spcPts val="3680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685800" y="3848100"/>
            <a:ext cx="84582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40"/>
              </a:lnSpc>
            </a:pPr>
            <a:r>
              <a:rPr lang="en-CA" sz="3216" b="1" smtClean="0">
                <a:solidFill>
                  <a:srgbClr val="000000"/>
                </a:solidFill>
                <a:latin typeface="Arial Bold"/>
                <a:cs typeface="Arial Bold"/>
              </a:rPr>
              <a:t>запрашиваемых услуг (атрибуты услуг,</a:t>
            </a:r>
          </a:p>
          <a:p>
            <a:pPr>
              <a:lnSpc>
                <a:spcPts val="3340"/>
              </a:lnSpc>
            </a:pPr>
            <a:endParaRPr lang="en-CA" sz="3206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685800" y="4267200"/>
            <a:ext cx="84582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530"/>
              </a:lnSpc>
            </a:pP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дескрипторы и т.п. параметры услуг)</a:t>
            </a:r>
          </a:p>
          <a:p>
            <a:pPr>
              <a:lnSpc>
                <a:spcPts val="3530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76200" y="241300"/>
            <a:ext cx="9067800" cy="1054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00"/>
              </a:lnSpc>
              <a:tabLst>
                <a:tab pos="609600" algn="l"/>
              </a:tabLst>
            </a:pP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Помимо этого, в информационной части</a:t>
            </a:r>
            <a:br>
              <a:rPr lang="en-CA" sz="3204" smtClean="0">
                <a:solidFill>
                  <a:srgbClr val="000000"/>
                </a:solidFill>
                <a:latin typeface="Times New Roman"/>
              </a:rPr>
            </a:b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	сеанса, сигнальные протоколы могут</a:t>
            </a:r>
          </a:p>
          <a:p>
            <a:pPr>
              <a:lnSpc>
                <a:spcPts val="3400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685800" y="1104900"/>
            <a:ext cx="84582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520"/>
              </a:lnSpc>
            </a:pPr>
            <a:r>
              <a:rPr lang="en-CA" sz="3216" b="1" smtClean="0">
                <a:solidFill>
                  <a:srgbClr val="000000"/>
                </a:solidFill>
                <a:latin typeface="Arial Bold"/>
                <a:cs typeface="Arial Bold"/>
              </a:rPr>
              <a:t>обеспечить:</a:t>
            </a:r>
          </a:p>
          <a:p>
            <a:pPr>
              <a:lnSpc>
                <a:spcPts val="3520"/>
              </a:lnSpc>
            </a:pPr>
            <a:endParaRPr lang="en-CA" sz="3206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76200" y="1689100"/>
            <a:ext cx="9067800" cy="1054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500"/>
              </a:lnSpc>
              <a:tabLst>
                <a:tab pos="609600" algn="l"/>
              </a:tabLst>
            </a:pPr>
            <a:r>
              <a:rPr lang="en-CA" sz="3204" smtClean="0">
                <a:solidFill>
                  <a:srgbClr val="CF0D2F"/>
                </a:solidFill>
                <a:latin typeface="Arial"/>
                <a:cs typeface="Arial"/>
              </a:rPr>
              <a:t>•</a:t>
            </a: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  Обмен информацией о дополнительно</a:t>
            </a:r>
            <a:br>
              <a:rPr lang="en-CA" sz="3206" smtClean="0">
                <a:solidFill>
                  <a:srgbClr val="000000"/>
                </a:solidFill>
                <a:latin typeface="Times New Roman"/>
              </a:rPr>
            </a:br>
            <a:r>
              <a:rPr lang="en-CA" sz="3216" b="1" smtClean="0">
                <a:solidFill>
                  <a:srgbClr val="000000"/>
                </a:solidFill>
                <a:latin typeface="Arial Bold"/>
                <a:cs typeface="Arial Bold"/>
              </a:rPr>
              <a:t>	запрашиваемых услугах (ДВО)</a:t>
            </a:r>
          </a:p>
          <a:p>
            <a:pPr>
              <a:lnSpc>
                <a:spcPts val="3500"/>
              </a:lnSpc>
            </a:pPr>
            <a:endParaRPr lang="en-CA" sz="3206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76200" y="2692400"/>
            <a:ext cx="90678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4" smtClean="0">
                <a:solidFill>
                  <a:srgbClr val="CF0D2F"/>
                </a:solidFill>
                <a:latin typeface="Arial"/>
                <a:cs typeface="Arial"/>
              </a:rPr>
              <a:t>•</a:t>
            </a: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  Перенос информации пользователя</a:t>
            </a:r>
          </a:p>
          <a:p>
            <a:pPr>
              <a:lnSpc>
                <a:spcPts val="3680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685800" y="3175000"/>
            <a:ext cx="84582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40"/>
              </a:lnSpc>
            </a:pP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(текст, факс, E-mail, SMS и т.п.) из конца-</a:t>
            </a:r>
          </a:p>
          <a:p>
            <a:pPr>
              <a:lnSpc>
                <a:spcPts val="3340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685800" y="3594100"/>
            <a:ext cx="84582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530"/>
              </a:lnSpc>
            </a:pPr>
            <a:r>
              <a:rPr lang="en-CA" sz="3216" b="1" smtClean="0">
                <a:solidFill>
                  <a:srgbClr val="000000"/>
                </a:solidFill>
                <a:latin typeface="Arial Bold"/>
                <a:cs typeface="Arial Bold"/>
              </a:rPr>
              <a:t>в-конец.</a:t>
            </a:r>
          </a:p>
          <a:p>
            <a:pPr>
              <a:lnSpc>
                <a:spcPts val="3530"/>
              </a:lnSpc>
            </a:pPr>
            <a:endParaRPr lang="en-CA" sz="3206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76200" y="4749800"/>
            <a:ext cx="90678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16" b="1" smtClean="0">
                <a:solidFill>
                  <a:srgbClr val="000000"/>
                </a:solidFill>
                <a:latin typeface="Arial Bold"/>
                <a:cs typeface="Arial Bold"/>
              </a:rPr>
              <a:t>Набор дополнительных (в т.ч. и</a:t>
            </a:r>
          </a:p>
          <a:p>
            <a:pPr>
              <a:lnSpc>
                <a:spcPts val="3680"/>
              </a:lnSpc>
            </a:pPr>
            <a:endParaRPr lang="en-CA" sz="3206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685800" y="5219700"/>
            <a:ext cx="8458200" cy="1054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00"/>
              </a:lnSpc>
            </a:pP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опциональных) услуг зависит от типа и</a:t>
            </a:r>
            <a:br>
              <a:rPr lang="en-CA" sz="3204" smtClean="0">
                <a:solidFill>
                  <a:srgbClr val="000000"/>
                </a:solidFill>
                <a:latin typeface="Times New Roman"/>
              </a:rPr>
            </a:b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интеллекта абонентского терминала.</a:t>
            </a:r>
          </a:p>
          <a:p>
            <a:pPr>
              <a:lnSpc>
                <a:spcPts val="3400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800100" y="304800"/>
            <a:ext cx="83439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16" b="1" smtClean="0">
                <a:solidFill>
                  <a:srgbClr val="000000"/>
                </a:solidFill>
                <a:latin typeface="Arial Bold"/>
                <a:cs typeface="Arial Bold"/>
              </a:rPr>
              <a:t>Протоколы сигнализации в</a:t>
            </a:r>
          </a:p>
          <a:p>
            <a:pPr>
              <a:lnSpc>
                <a:spcPts val="3680"/>
              </a:lnSpc>
            </a:pPr>
            <a:endParaRPr lang="en-CA" sz="3206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800100" y="787400"/>
            <a:ext cx="83439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40"/>
              </a:lnSpc>
            </a:pP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пакетных сетях</a:t>
            </a:r>
          </a:p>
          <a:p>
            <a:pPr>
              <a:lnSpc>
                <a:spcPts val="3340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571500" y="1600200"/>
            <a:ext cx="85725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50"/>
              </a:lnSpc>
            </a:pPr>
            <a:r>
              <a:rPr lang="en-CA" sz="3010" b="1" smtClean="0">
                <a:solidFill>
                  <a:srgbClr val="CF0D2F"/>
                </a:solidFill>
                <a:latin typeface="Arial Bold"/>
                <a:cs typeface="Arial Bold"/>
              </a:rPr>
              <a:t>1.</a:t>
            </a:r>
            <a:r>
              <a:rPr lang="en-CA" sz="3010" b="1" smtClean="0">
                <a:solidFill>
                  <a:srgbClr val="000000"/>
                </a:solidFill>
                <a:latin typeface="Arial Bold"/>
                <a:cs typeface="Arial Bold"/>
              </a:rPr>
              <a:t>  SIP</a:t>
            </a:r>
          </a:p>
          <a:p>
            <a:pPr>
              <a:lnSpc>
                <a:spcPts val="3450"/>
              </a:lnSpc>
            </a:pPr>
            <a:endParaRPr lang="en-CA" sz="30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571500" y="2146300"/>
            <a:ext cx="85725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50"/>
              </a:lnSpc>
            </a:pPr>
            <a:r>
              <a:rPr lang="en-CA" sz="3010" b="1" smtClean="0">
                <a:solidFill>
                  <a:srgbClr val="CF0D2F"/>
                </a:solidFill>
                <a:latin typeface="Arial Bold"/>
                <a:cs typeface="Arial Bold"/>
              </a:rPr>
              <a:t>2.</a:t>
            </a:r>
            <a:r>
              <a:rPr lang="en-CA" sz="3010" b="1" smtClean="0">
                <a:solidFill>
                  <a:srgbClr val="000000"/>
                </a:solidFill>
                <a:latin typeface="Arial Bold"/>
                <a:cs typeface="Arial Bold"/>
              </a:rPr>
              <a:t>  ISUP</a:t>
            </a:r>
          </a:p>
          <a:p>
            <a:pPr>
              <a:lnSpc>
                <a:spcPts val="3450"/>
              </a:lnSpc>
            </a:pPr>
            <a:endParaRPr lang="en-CA" sz="30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571500" y="2692400"/>
            <a:ext cx="85725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50"/>
              </a:lnSpc>
            </a:pPr>
            <a:r>
              <a:rPr lang="en-CA" sz="3010" b="1" smtClean="0">
                <a:solidFill>
                  <a:srgbClr val="CF0D2F"/>
                </a:solidFill>
                <a:latin typeface="Arial Bold"/>
                <a:cs typeface="Arial Bold"/>
              </a:rPr>
              <a:t>3.</a:t>
            </a:r>
            <a:r>
              <a:rPr lang="en-CA" sz="3010" b="1" smtClean="0">
                <a:solidFill>
                  <a:srgbClr val="000000"/>
                </a:solidFill>
                <a:latin typeface="Arial Bold"/>
                <a:cs typeface="Arial Bold"/>
              </a:rPr>
              <a:t>  Q.931</a:t>
            </a:r>
          </a:p>
          <a:p>
            <a:pPr>
              <a:lnSpc>
                <a:spcPts val="3450"/>
              </a:lnSpc>
            </a:pPr>
            <a:endParaRPr lang="en-CA" sz="30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571500" y="3238500"/>
            <a:ext cx="85725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50"/>
              </a:lnSpc>
            </a:pPr>
            <a:r>
              <a:rPr lang="en-CA" sz="3010" b="1" smtClean="0">
                <a:solidFill>
                  <a:srgbClr val="CF0D2F"/>
                </a:solidFill>
                <a:latin typeface="Arial Bold"/>
                <a:cs typeface="Arial Bold"/>
              </a:rPr>
              <a:t>4.</a:t>
            </a:r>
            <a:r>
              <a:rPr lang="en-CA" sz="3010" b="1" smtClean="0">
                <a:solidFill>
                  <a:srgbClr val="000000"/>
                </a:solidFill>
                <a:latin typeface="Arial Bold"/>
                <a:cs typeface="Arial Bold"/>
              </a:rPr>
              <a:t>  RAS</a:t>
            </a:r>
          </a:p>
          <a:p>
            <a:pPr>
              <a:lnSpc>
                <a:spcPts val="3450"/>
              </a:lnSpc>
            </a:pPr>
            <a:endParaRPr lang="en-CA" sz="30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571500" y="3797300"/>
            <a:ext cx="85725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50"/>
              </a:lnSpc>
            </a:pPr>
            <a:r>
              <a:rPr lang="en-CA" sz="3012" b="1" smtClean="0">
                <a:solidFill>
                  <a:srgbClr val="CF0D2F"/>
                </a:solidFill>
                <a:latin typeface="Arial Bold"/>
                <a:cs typeface="Arial Bold"/>
              </a:rPr>
              <a:t>5.</a:t>
            </a:r>
            <a:r>
              <a:rPr lang="en-CA" sz="3012" b="1" smtClean="0">
                <a:solidFill>
                  <a:srgbClr val="000000"/>
                </a:solidFill>
                <a:latin typeface="Arial Bold"/>
                <a:cs typeface="Arial Bold"/>
              </a:rPr>
              <a:t>  SCTP/SigTran</a:t>
            </a:r>
          </a:p>
          <a:p>
            <a:pPr>
              <a:lnSpc>
                <a:spcPts val="3450"/>
              </a:lnSpc>
            </a:pPr>
            <a:endParaRPr lang="en-CA" sz="3002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571500" y="4318000"/>
            <a:ext cx="5969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50"/>
              </a:lnSpc>
            </a:pPr>
            <a:r>
              <a:rPr lang="en-CA" sz="3010" b="1" smtClean="0">
                <a:solidFill>
                  <a:srgbClr val="CF0D2F"/>
                </a:solidFill>
                <a:latin typeface="Arial Bold"/>
                <a:cs typeface="Arial Bold"/>
              </a:rPr>
              <a:t>6.</a:t>
            </a:r>
          </a:p>
          <a:p>
            <a:pPr>
              <a:lnSpc>
                <a:spcPts val="3450"/>
              </a:lnSpc>
            </a:pPr>
          </a:p>
        </p:txBody>
      </p:sp>
      <p:sp>
        <p:nvSpPr>
          <p:cNvPr id="10" name="TextBox 10"/>
          <p:cNvSpPr txBox="1"/>
          <p:nvPr/>
        </p:nvSpPr>
        <p:spPr>
          <a:xfrm>
            <a:off x="1181100" y="4318000"/>
            <a:ext cx="6477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50"/>
              </a:lnSpc>
            </a:pPr>
            <a:r>
              <a:rPr lang="en-CA" sz="3010" b="1" smtClean="0">
                <a:solidFill>
                  <a:srgbClr val="000000"/>
                </a:solidFill>
                <a:latin typeface="Arial Bold"/>
                <a:cs typeface="Arial Bold"/>
              </a:rPr>
              <a:t>…</a:t>
            </a:r>
          </a:p>
          <a:p>
            <a:pPr>
              <a:lnSpc>
                <a:spcPts val="3450"/>
              </a:lnSpc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533400" y="139700"/>
            <a:ext cx="86106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40"/>
              </a:lnSpc>
            </a:pPr>
            <a:r>
              <a:rPr lang="en-CA" sz="2808" b="1" smtClean="0">
                <a:solidFill>
                  <a:srgbClr val="008000"/>
                </a:solidFill>
                <a:latin typeface="Arial Bold"/>
                <a:cs typeface="Arial Bold"/>
              </a:rPr>
              <a:t>ЭТАПЫ ЭВОЛЮЦИИ</a:t>
            </a:r>
          </a:p>
          <a:p>
            <a:pPr>
              <a:lnSpc>
                <a:spcPts val="2540"/>
              </a:lnSpc>
            </a:pPr>
            <a:endParaRPr lang="en-CA" sz="2798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533400" y="457200"/>
            <a:ext cx="86106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095"/>
              </a:lnSpc>
            </a:pPr>
            <a:r>
              <a:rPr lang="en-CA" sz="2805" b="1" smtClean="0">
                <a:solidFill>
                  <a:srgbClr val="008000"/>
                </a:solidFill>
                <a:latin typeface="Arial Bold"/>
                <a:cs typeface="Arial Bold"/>
              </a:rPr>
              <a:t>ТЕЛЕКОММУНИКАЦИОННЫХ СИСТЕМ</a:t>
            </a:r>
          </a:p>
          <a:p>
            <a:pPr>
              <a:lnSpc>
                <a:spcPts val="3095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533400" y="1028700"/>
            <a:ext cx="86106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5" b="1" smtClean="0">
                <a:solidFill>
                  <a:srgbClr val="CF0D2F"/>
                </a:solidFill>
                <a:latin typeface="Arial Bold"/>
                <a:cs typeface="Arial Bold"/>
              </a:rPr>
              <a:t>1.</a:t>
            </a: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  Этап построения отдельных сетей для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066800" y="1358900"/>
            <a:ext cx="5003800" cy="342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95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различных услуг (до 1980г)</a:t>
            </a:r>
          </a:p>
          <a:p>
            <a:pPr>
              <a:lnSpc>
                <a:spcPts val="2595"/>
              </a:lnSpc>
            </a:pPr>
          </a:p>
        </p:txBody>
      </p:sp>
      <p:sp>
        <p:nvSpPr>
          <p:cNvPr id="6" name="TextBox 6"/>
          <p:cNvSpPr txBox="1"/>
          <p:nvPr/>
        </p:nvSpPr>
        <p:spPr>
          <a:xfrm>
            <a:off x="6705600" y="1358900"/>
            <a:ext cx="1409700" cy="520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ТфОП,</a:t>
            </a:r>
          </a:p>
          <a:p>
            <a:pPr>
              <a:lnSpc>
                <a:spcPts val="3220"/>
              </a:lnSpc>
            </a:pPr>
          </a:p>
        </p:txBody>
      </p:sp>
      <p:sp>
        <p:nvSpPr>
          <p:cNvPr id="7" name="TextBox 7"/>
          <p:cNvSpPr txBox="1"/>
          <p:nvPr/>
        </p:nvSpPr>
        <p:spPr>
          <a:xfrm>
            <a:off x="1066800" y="1778000"/>
            <a:ext cx="80772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95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Телекс, X.25, ARPANET, …</a:t>
            </a:r>
          </a:p>
          <a:p>
            <a:pPr>
              <a:lnSpc>
                <a:spcPts val="2595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533400" y="2235200"/>
            <a:ext cx="8610600" cy="850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00"/>
              </a:lnSpc>
              <a:tabLst>
                <a:tab pos="533400" algn="l"/>
              </a:tabLst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2. Разработка и внедрение N-ISDN, интеграция</a:t>
            </a:r>
            <a:br>
              <a:rPr lang="en-CA" sz="2795" smtClean="0">
                <a:solidFill>
                  <a:srgbClr val="000000"/>
                </a:solidFill>
                <a:latin typeface="Times New Roman"/>
              </a:rPr>
            </a:b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	сетей и услуг (80-88гг) (Рек.I)</a:t>
            </a:r>
          </a:p>
          <a:p>
            <a:pPr>
              <a:lnSpc>
                <a:spcPts val="270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533400" y="2997200"/>
            <a:ext cx="86106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798" smtClean="0">
                <a:solidFill>
                  <a:srgbClr val="CF0D2F"/>
                </a:solidFill>
                <a:latin typeface="Arial"/>
                <a:cs typeface="Arial"/>
              </a:rPr>
              <a:t>•</a:t>
            </a:r>
            <a:r>
              <a:rPr lang="en-CA" sz="2808" b="1" smtClean="0">
                <a:solidFill>
                  <a:srgbClr val="000000"/>
                </a:solidFill>
                <a:latin typeface="Arial Bold"/>
                <a:cs typeface="Arial Bold"/>
              </a:rPr>
              <a:t>  Описание услуг и ресурсов,</a:t>
            </a:r>
          </a:p>
          <a:p>
            <a:pPr>
              <a:lnSpc>
                <a:spcPts val="3220"/>
              </a:lnSpc>
            </a:pPr>
            <a:endParaRPr lang="en-CA" sz="2798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533400" y="3517900"/>
            <a:ext cx="8610600" cy="850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00"/>
              </a:lnSpc>
              <a:tabLst>
                <a:tab pos="533400" algn="l"/>
              </a:tabLst>
            </a:pPr>
            <a:r>
              <a:rPr lang="en-CA" sz="2795" smtClean="0">
                <a:solidFill>
                  <a:srgbClr val="CF0D2F"/>
                </a:solidFill>
                <a:latin typeface="Arial"/>
                <a:cs typeface="Arial"/>
              </a:rPr>
              <a:t>•</a:t>
            </a: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  Разработка открытых информационных</a:t>
            </a:r>
            <a:br>
              <a:rPr lang="en-CA" sz="2795" smtClean="0">
                <a:solidFill>
                  <a:srgbClr val="000000"/>
                </a:solidFill>
                <a:latin typeface="Times New Roman"/>
              </a:rPr>
            </a:b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	протоколов и интерфейсов,</a:t>
            </a:r>
          </a:p>
          <a:p>
            <a:pPr>
              <a:lnSpc>
                <a:spcPts val="270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533400" y="4279900"/>
            <a:ext cx="86106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798" smtClean="0">
                <a:solidFill>
                  <a:srgbClr val="CF0D2F"/>
                </a:solidFill>
                <a:latin typeface="Arial"/>
                <a:cs typeface="Arial"/>
              </a:rPr>
              <a:t>•</a:t>
            </a:r>
            <a:r>
              <a:rPr lang="en-CA" sz="2808" b="1" smtClean="0">
                <a:solidFill>
                  <a:srgbClr val="000000"/>
                </a:solidFill>
                <a:latin typeface="Arial Bold"/>
                <a:cs typeface="Arial Bold"/>
              </a:rPr>
              <a:t>  Разработка протоколов сигнализации</a:t>
            </a:r>
          </a:p>
          <a:p>
            <a:pPr>
              <a:lnSpc>
                <a:spcPts val="3220"/>
              </a:lnSpc>
            </a:pPr>
            <a:endParaRPr lang="en-CA" sz="2798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533400" y="4800600"/>
            <a:ext cx="8610600" cy="850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00"/>
              </a:lnSpc>
              <a:tabLst>
                <a:tab pos="533400" algn="l"/>
              </a:tabLst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3. Разработка концепции IN на базе SS</a:t>
            </a:r>
            <a:br>
              <a:rPr lang="en-CA" sz="2795" smtClean="0">
                <a:solidFill>
                  <a:srgbClr val="000000"/>
                </a:solidFill>
                <a:latin typeface="Times New Roman"/>
              </a:rPr>
            </a:b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	(Supplementary Service) (88-96гг)</a:t>
            </a:r>
          </a:p>
          <a:p>
            <a:pPr>
              <a:lnSpc>
                <a:spcPts val="270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508000" y="203200"/>
            <a:ext cx="8636000" cy="685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140"/>
              </a:lnSpc>
            </a:pPr>
            <a:r>
              <a:rPr lang="en-CA" sz="3610" b="1" smtClean="0">
                <a:solidFill>
                  <a:srgbClr val="000000"/>
                </a:solidFill>
                <a:latin typeface="Arial Bold"/>
                <a:cs typeface="Arial Bold"/>
              </a:rPr>
              <a:t>К сигнальным протоколам</a:t>
            </a:r>
          </a:p>
          <a:p>
            <a:pPr>
              <a:lnSpc>
                <a:spcPts val="4140"/>
              </a:lnSpc>
            </a:pPr>
            <a:endParaRPr lang="en-CA" sz="36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508000" y="723900"/>
            <a:ext cx="8636000" cy="685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845"/>
              </a:lnSpc>
            </a:pPr>
            <a:r>
              <a:rPr lang="en-CA" sz="3612" b="1" smtClean="0">
                <a:solidFill>
                  <a:srgbClr val="000000"/>
                </a:solidFill>
                <a:latin typeface="Arial Bold"/>
                <a:cs typeface="Arial Bold"/>
              </a:rPr>
              <a:t>относятся протоколы управления</a:t>
            </a:r>
          </a:p>
          <a:p>
            <a:pPr>
              <a:lnSpc>
                <a:spcPts val="3845"/>
              </a:lnSpc>
            </a:pPr>
            <a:endParaRPr lang="en-CA" sz="3602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508000" y="1219200"/>
            <a:ext cx="8636000" cy="685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910"/>
              </a:lnSpc>
            </a:pPr>
            <a:r>
              <a:rPr lang="en-CA" sz="3610" b="1" smtClean="0">
                <a:solidFill>
                  <a:srgbClr val="000000"/>
                </a:solidFill>
                <a:latin typeface="Arial Bold"/>
                <a:cs typeface="Arial Bold"/>
              </a:rPr>
              <a:t>медиашлюзами в NGN</a:t>
            </a:r>
          </a:p>
          <a:p>
            <a:pPr>
              <a:lnSpc>
                <a:spcPts val="3910"/>
              </a:lnSpc>
            </a:pPr>
            <a:endParaRPr lang="en-CA" sz="36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571500" y="2209800"/>
            <a:ext cx="8572500" cy="685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140"/>
              </a:lnSpc>
            </a:pPr>
            <a:r>
              <a:rPr lang="en-CA" sz="3600" smtClean="0">
                <a:solidFill>
                  <a:srgbClr val="CF0D2F"/>
                </a:solidFill>
                <a:latin typeface="Arial"/>
                <a:cs typeface="Arial"/>
              </a:rPr>
              <a:t>•</a:t>
            </a:r>
            <a:r>
              <a:rPr lang="en-CA" sz="3610" b="1" smtClean="0">
                <a:solidFill>
                  <a:srgbClr val="0000FF"/>
                </a:solidFill>
                <a:latin typeface="Arial Bold"/>
                <a:cs typeface="Arial Bold"/>
              </a:rPr>
              <a:t>  MGCP</a:t>
            </a:r>
          </a:p>
          <a:p>
            <a:pPr>
              <a:lnSpc>
                <a:spcPts val="4140"/>
              </a:lnSpc>
            </a:pPr>
            <a:endParaRPr lang="en-CA" sz="36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571500" y="2870200"/>
            <a:ext cx="8572500" cy="685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140"/>
              </a:lnSpc>
            </a:pPr>
            <a:r>
              <a:rPr lang="en-CA" sz="3602" smtClean="0">
                <a:solidFill>
                  <a:srgbClr val="CF0D2F"/>
                </a:solidFill>
                <a:latin typeface="Arial"/>
                <a:cs typeface="Arial"/>
              </a:rPr>
              <a:t>•</a:t>
            </a:r>
            <a:r>
              <a:rPr lang="en-CA" sz="3612" b="1" smtClean="0">
                <a:solidFill>
                  <a:srgbClr val="0000FF"/>
                </a:solidFill>
                <a:latin typeface="Arial Bold"/>
                <a:cs typeface="Arial Bold"/>
              </a:rPr>
              <a:t>  MEGACO</a:t>
            </a:r>
          </a:p>
          <a:p>
            <a:pPr>
              <a:lnSpc>
                <a:spcPts val="4140"/>
              </a:lnSpc>
            </a:pPr>
            <a:endParaRPr lang="en-CA" sz="3602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571500" y="3517900"/>
            <a:ext cx="8572500" cy="685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140"/>
              </a:lnSpc>
            </a:pPr>
            <a:r>
              <a:rPr lang="en-CA" sz="3600" smtClean="0">
                <a:solidFill>
                  <a:srgbClr val="CF0D2F"/>
                </a:solidFill>
                <a:latin typeface="Arial"/>
                <a:cs typeface="Arial"/>
              </a:rPr>
              <a:t>•</a:t>
            </a:r>
            <a:r>
              <a:rPr lang="en-CA" sz="3610" b="1" smtClean="0">
                <a:solidFill>
                  <a:srgbClr val="0000FF"/>
                </a:solidFill>
                <a:latin typeface="Arial Bold"/>
                <a:cs typeface="Arial Bold"/>
              </a:rPr>
              <a:t>  H.248</a:t>
            </a:r>
          </a:p>
          <a:p>
            <a:pPr>
              <a:lnSpc>
                <a:spcPts val="4140"/>
              </a:lnSpc>
            </a:pPr>
            <a:endParaRPr lang="en-CA" sz="36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1333500" y="50800"/>
            <a:ext cx="7810500" cy="1181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900"/>
              </a:lnSpc>
              <a:tabLst>
                <a:tab pos="2044700" algn="l"/>
              </a:tabLst>
            </a:pPr>
            <a:r>
              <a:rPr lang="en-CA" sz="3610" b="1" smtClean="0">
                <a:solidFill>
                  <a:srgbClr val="000000"/>
                </a:solidFill>
                <a:latin typeface="Arial Bold"/>
                <a:cs typeface="Arial Bold"/>
              </a:rPr>
              <a:t>Взаимодействие элементов</a:t>
            </a:r>
            <a:br>
              <a:rPr lang="en-CA" sz="3600" smtClean="0">
                <a:solidFill>
                  <a:srgbClr val="000000"/>
                </a:solidFill>
                <a:latin typeface="Times New Roman"/>
              </a:rPr>
            </a:br>
            <a:r>
              <a:rPr lang="en-CA" sz="3610" b="1" smtClean="0">
                <a:solidFill>
                  <a:srgbClr val="000000"/>
                </a:solidFill>
                <a:latin typeface="Arial Bold"/>
                <a:cs typeface="Arial Bold"/>
              </a:rPr>
              <a:t>	Softswitch</a:t>
            </a:r>
          </a:p>
          <a:p>
            <a:pPr>
              <a:lnSpc>
                <a:spcPts val="3900"/>
              </a:lnSpc>
            </a:pPr>
            <a:endParaRPr lang="en-CA" sz="36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159000" y="1320800"/>
            <a:ext cx="16002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SG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3162300" y="2527300"/>
            <a:ext cx="5969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SIP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2184400" y="3568700"/>
            <a:ext cx="15748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Q.931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511300" y="5092700"/>
            <a:ext cx="22479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Q.931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3797300" y="1282700"/>
            <a:ext cx="20701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MGC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4724400" y="4826000"/>
            <a:ext cx="11430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SW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5981700" y="1244600"/>
            <a:ext cx="30480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Proxy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7759700" y="3327400"/>
            <a:ext cx="12700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LAN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7124700" y="4838700"/>
            <a:ext cx="19050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SIP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1333500" y="50800"/>
            <a:ext cx="7810500" cy="1181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900"/>
              </a:lnSpc>
              <a:tabLst>
                <a:tab pos="2044700" algn="l"/>
              </a:tabLst>
            </a:pPr>
            <a:r>
              <a:rPr lang="en-CA" sz="3610" b="1" smtClean="0">
                <a:solidFill>
                  <a:srgbClr val="000000"/>
                </a:solidFill>
                <a:latin typeface="Arial Bold"/>
                <a:cs typeface="Arial Bold"/>
              </a:rPr>
              <a:t>Взаимодействие элементов</a:t>
            </a:r>
            <a:br>
              <a:rPr lang="en-CA" sz="3600" smtClean="0">
                <a:solidFill>
                  <a:srgbClr val="000000"/>
                </a:solidFill>
                <a:latin typeface="Times New Roman"/>
              </a:rPr>
            </a:br>
            <a:r>
              <a:rPr lang="en-CA" sz="3610" b="1" smtClean="0">
                <a:solidFill>
                  <a:srgbClr val="000000"/>
                </a:solidFill>
                <a:latin typeface="Arial Bold"/>
                <a:cs typeface="Arial Bold"/>
              </a:rPr>
              <a:t>	Softswitch</a:t>
            </a:r>
          </a:p>
          <a:p>
            <a:pPr>
              <a:lnSpc>
                <a:spcPts val="3900"/>
              </a:lnSpc>
            </a:pPr>
            <a:endParaRPr lang="en-CA" sz="36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159000" y="1320800"/>
            <a:ext cx="9525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SG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2260600" y="3568700"/>
            <a:ext cx="8509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ISUP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587500" y="5092700"/>
            <a:ext cx="15240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ISUP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3797300" y="1282700"/>
            <a:ext cx="14859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MGC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3162300" y="2527300"/>
            <a:ext cx="21209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SIP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5981700" y="1244600"/>
            <a:ext cx="10287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Proxy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5397500" y="5511800"/>
            <a:ext cx="16129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SW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7759700" y="3327400"/>
            <a:ext cx="12700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LAN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7124700" y="4838700"/>
            <a:ext cx="19050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SIP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5118100" y="6362700"/>
            <a:ext cx="40259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5" b="1" smtClean="0">
                <a:solidFill>
                  <a:srgbClr val="0000CC"/>
                </a:solidFill>
                <a:latin typeface="Arial Bold"/>
                <a:cs typeface="Arial Bold"/>
              </a:rPr>
              <a:t>MGCP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1333500" y="50800"/>
            <a:ext cx="7810500" cy="1181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900"/>
              </a:lnSpc>
              <a:tabLst>
                <a:tab pos="2044700" algn="l"/>
              </a:tabLst>
            </a:pPr>
            <a:r>
              <a:rPr lang="en-CA" sz="3610" b="1" smtClean="0">
                <a:solidFill>
                  <a:srgbClr val="000000"/>
                </a:solidFill>
                <a:latin typeface="Arial Bold"/>
                <a:cs typeface="Arial Bold"/>
              </a:rPr>
              <a:t>Взаимодействие элементов</a:t>
            </a:r>
            <a:br>
              <a:rPr lang="en-CA" sz="3600" smtClean="0">
                <a:solidFill>
                  <a:srgbClr val="000000"/>
                </a:solidFill>
                <a:latin typeface="Times New Roman"/>
              </a:rPr>
            </a:br>
            <a:r>
              <a:rPr lang="en-CA" sz="3610" b="1" smtClean="0">
                <a:solidFill>
                  <a:srgbClr val="000000"/>
                </a:solidFill>
                <a:latin typeface="Arial Bold"/>
                <a:cs typeface="Arial Bold"/>
              </a:rPr>
              <a:t>	Softswitch</a:t>
            </a:r>
          </a:p>
          <a:p>
            <a:pPr>
              <a:lnSpc>
                <a:spcPts val="3900"/>
              </a:lnSpc>
            </a:pPr>
            <a:endParaRPr lang="en-CA" sz="36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159000" y="1320800"/>
            <a:ext cx="9525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SG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2260600" y="3568700"/>
            <a:ext cx="8509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ISUP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587500" y="5092700"/>
            <a:ext cx="15240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ISUP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3797300" y="1282700"/>
            <a:ext cx="10922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MGC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3162300" y="2527300"/>
            <a:ext cx="17272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SIP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5981700" y="1244600"/>
            <a:ext cx="30480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Proxy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5156200" y="2527300"/>
            <a:ext cx="38735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CA" sz="2805" b="1" smtClean="0">
                <a:solidFill>
                  <a:srgbClr val="FF0000"/>
                </a:solidFill>
                <a:latin typeface="Arial Bold"/>
                <a:cs typeface="Arial Bold"/>
              </a:rPr>
              <a:t>SIP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7759700" y="3327400"/>
            <a:ext cx="12700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LAN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5435600" y="4089400"/>
            <a:ext cx="35941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CA" sz="2805" b="1" smtClean="0">
                <a:solidFill>
                  <a:srgbClr val="FF0000"/>
                </a:solidFill>
                <a:latin typeface="Arial Bold"/>
                <a:cs typeface="Arial Bold"/>
              </a:rPr>
              <a:t>Q.931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7848600" y="5054600"/>
            <a:ext cx="11811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Q.931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5359400" y="5588000"/>
            <a:ext cx="36703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CA" sz="2808" b="1" smtClean="0">
                <a:solidFill>
                  <a:srgbClr val="000000"/>
                </a:solidFill>
                <a:latin typeface="Arial Bold"/>
                <a:cs typeface="Arial Bold"/>
              </a:rPr>
              <a:t>SW</a:t>
            </a:r>
          </a:p>
          <a:p>
            <a:pPr>
              <a:lnSpc>
                <a:spcPts val="3220"/>
              </a:lnSpc>
            </a:pPr>
            <a:endParaRPr lang="en-CA" sz="2798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5003800" y="6223000"/>
            <a:ext cx="40259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CA" sz="2805" b="1" smtClean="0">
                <a:solidFill>
                  <a:srgbClr val="0000CC"/>
                </a:solidFill>
                <a:latin typeface="Arial Bold"/>
                <a:cs typeface="Arial Bold"/>
              </a:rPr>
              <a:t>MGCP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4165600" y="495300"/>
            <a:ext cx="4978400" cy="685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140"/>
              </a:lnSpc>
            </a:pPr>
            <a:r>
              <a:rPr lang="en-CA" sz="3602" smtClean="0">
                <a:solidFill>
                  <a:srgbClr val="000000"/>
                </a:solidFill>
                <a:latin typeface="Arial"/>
                <a:cs typeface="Arial"/>
              </a:rPr>
              <a:t>FIN</a:t>
            </a:r>
          </a:p>
          <a:p>
            <a:pPr>
              <a:lnSpc>
                <a:spcPts val="4140"/>
              </a:lnSpc>
            </a:pPr>
            <a:endParaRPr lang="en-CA" sz="3602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533400" y="25400"/>
            <a:ext cx="86106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20"/>
              </a:lnSpc>
            </a:pPr>
            <a:r>
              <a:rPr lang="en-CA" sz="2808" b="1" smtClean="0">
                <a:solidFill>
                  <a:srgbClr val="000000"/>
                </a:solidFill>
                <a:latin typeface="Arial Bold"/>
                <a:cs typeface="Arial Bold"/>
              </a:rPr>
              <a:t>4. Успехи в разработке пакетных технологий</a:t>
            </a:r>
          </a:p>
          <a:p>
            <a:pPr>
              <a:lnSpc>
                <a:spcPts val="2520"/>
              </a:lnSpc>
            </a:pPr>
            <a:endParaRPr lang="en-CA" sz="2798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066800" y="368300"/>
            <a:ext cx="80772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2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для трафика реального времени (88-96гг)</a:t>
            </a:r>
          </a:p>
          <a:p>
            <a:pPr>
              <a:lnSpc>
                <a:spcPts val="25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533400" y="749300"/>
            <a:ext cx="3429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170"/>
              </a:lnSpc>
            </a:pPr>
            <a:r>
              <a:rPr lang="en-CA" sz="2795" smtClean="0">
                <a:solidFill>
                  <a:srgbClr val="CF0D2F"/>
                </a:solidFill>
                <a:latin typeface="Arial"/>
                <a:cs typeface="Arial"/>
              </a:rPr>
              <a:t>-</a:t>
            </a:r>
          </a:p>
          <a:p>
            <a:pPr>
              <a:lnSpc>
                <a:spcPts val="3170"/>
              </a:lnSpc>
            </a:pPr>
          </a:p>
        </p:txBody>
      </p:sp>
      <p:sp>
        <p:nvSpPr>
          <p:cNvPr id="5" name="TextBox 5"/>
          <p:cNvSpPr txBox="1"/>
          <p:nvPr/>
        </p:nvSpPr>
        <p:spPr>
          <a:xfrm>
            <a:off x="1066800" y="749300"/>
            <a:ext cx="47244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Классификация трафика,</a:t>
            </a:r>
          </a:p>
          <a:p>
            <a:pPr>
              <a:lnSpc>
                <a:spcPts val="3220"/>
              </a:lnSpc>
            </a:pPr>
          </a:p>
        </p:txBody>
      </p:sp>
      <p:sp>
        <p:nvSpPr>
          <p:cNvPr id="6" name="TextBox 6"/>
          <p:cNvSpPr txBox="1"/>
          <p:nvPr/>
        </p:nvSpPr>
        <p:spPr>
          <a:xfrm>
            <a:off x="533400" y="1219200"/>
            <a:ext cx="3429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798" smtClean="0">
                <a:solidFill>
                  <a:srgbClr val="CF0D2F"/>
                </a:solidFill>
                <a:latin typeface="Arial"/>
                <a:cs typeface="Arial"/>
              </a:rPr>
              <a:t>-</a:t>
            </a:r>
          </a:p>
          <a:p>
            <a:pPr>
              <a:lnSpc>
                <a:spcPts val="3220"/>
              </a:lnSpc>
            </a:pPr>
          </a:p>
        </p:txBody>
      </p:sp>
      <p:sp>
        <p:nvSpPr>
          <p:cNvPr id="7" name="TextBox 7"/>
          <p:cNvSpPr txBox="1"/>
          <p:nvPr/>
        </p:nvSpPr>
        <p:spPr>
          <a:xfrm>
            <a:off x="1066800" y="1219200"/>
            <a:ext cx="26924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8" b="1" smtClean="0">
                <a:solidFill>
                  <a:srgbClr val="000000"/>
                </a:solidFill>
                <a:latin typeface="Arial Bold"/>
                <a:cs typeface="Arial Bold"/>
              </a:rPr>
              <a:t>Гарантии QoS</a:t>
            </a:r>
          </a:p>
          <a:p>
            <a:pPr>
              <a:lnSpc>
                <a:spcPts val="3220"/>
              </a:lnSpc>
            </a:pPr>
          </a:p>
        </p:txBody>
      </p:sp>
      <p:sp>
        <p:nvSpPr>
          <p:cNvPr id="8" name="TextBox 8"/>
          <p:cNvSpPr txBox="1"/>
          <p:nvPr/>
        </p:nvSpPr>
        <p:spPr>
          <a:xfrm>
            <a:off x="533400" y="1701800"/>
            <a:ext cx="86106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5. Успехи в увеличении пропускной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066800" y="2120900"/>
            <a:ext cx="80772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9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способности СП (SDH, DWDM - 90-е годы)</a:t>
            </a:r>
          </a:p>
          <a:p>
            <a:pPr>
              <a:lnSpc>
                <a:spcPts val="259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533400" y="2514600"/>
            <a:ext cx="86106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8" b="1" smtClean="0">
                <a:solidFill>
                  <a:srgbClr val="000000"/>
                </a:solidFill>
                <a:latin typeface="Arial Bold"/>
                <a:cs typeface="Arial Bold"/>
              </a:rPr>
              <a:t>6. Широкое внедрение протоколов IP, сети</a:t>
            </a:r>
          </a:p>
          <a:p>
            <a:pPr>
              <a:lnSpc>
                <a:spcPts val="3220"/>
              </a:lnSpc>
            </a:pPr>
            <a:endParaRPr lang="en-CA" sz="2798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1066800" y="2921000"/>
            <a:ext cx="80772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9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Интернет и услуг (90-е годы)</a:t>
            </a:r>
          </a:p>
          <a:p>
            <a:pPr>
              <a:lnSpc>
                <a:spcPts val="259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533400" y="3327400"/>
            <a:ext cx="86106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7. Успехи в развитии мобильных сетей и услуг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1066800" y="3733800"/>
            <a:ext cx="80772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90"/>
              </a:lnSpc>
            </a:pPr>
            <a:r>
              <a:rPr lang="en-CA" sz="2808" b="1" smtClean="0">
                <a:solidFill>
                  <a:srgbClr val="000000"/>
                </a:solidFill>
                <a:latin typeface="Arial Bold"/>
                <a:cs typeface="Arial Bold"/>
              </a:rPr>
              <a:t>(90-е года)</a:t>
            </a:r>
          </a:p>
          <a:p>
            <a:pPr>
              <a:lnSpc>
                <a:spcPts val="2590"/>
              </a:lnSpc>
            </a:pPr>
            <a:endParaRPr lang="en-CA" sz="2798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533400" y="4191000"/>
            <a:ext cx="8610600" cy="850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00"/>
              </a:lnSpc>
              <a:tabLst>
                <a:tab pos="533400" algn="l"/>
              </a:tabLst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8. Конвергенция сетей и услуг (КК-КП - 1996-</a:t>
            </a:r>
            <a:br>
              <a:rPr lang="en-CA" sz="2795" smtClean="0">
                <a:solidFill>
                  <a:srgbClr val="000000"/>
                </a:solidFill>
                <a:latin typeface="Times New Roman"/>
              </a:rPr>
            </a:b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	2003 гг)</a:t>
            </a:r>
          </a:p>
          <a:p>
            <a:pPr>
              <a:lnSpc>
                <a:spcPts val="270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533400" y="4953000"/>
            <a:ext cx="86106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8" b="1" smtClean="0">
                <a:solidFill>
                  <a:srgbClr val="000000"/>
                </a:solidFill>
                <a:latin typeface="Arial Bold"/>
                <a:cs typeface="Arial Bold"/>
              </a:rPr>
              <a:t>9. Построение сетей NGN</a:t>
            </a:r>
          </a:p>
          <a:p>
            <a:pPr>
              <a:lnSpc>
                <a:spcPts val="3220"/>
              </a:lnSpc>
            </a:pPr>
            <a:endParaRPr lang="en-CA" sz="2798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800100" y="304800"/>
            <a:ext cx="83439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16" b="1" smtClean="0">
                <a:solidFill>
                  <a:srgbClr val="008000"/>
                </a:solidFill>
                <a:latin typeface="Arial Bold"/>
                <a:cs typeface="Arial Bold"/>
              </a:rPr>
              <a:t>ЭТАПЫ ЭВОЛЮЦИИ</a:t>
            </a:r>
          </a:p>
          <a:p>
            <a:pPr>
              <a:lnSpc>
                <a:spcPts val="3680"/>
              </a:lnSpc>
            </a:pPr>
            <a:endParaRPr lang="en-CA" sz="3206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800100" y="787400"/>
            <a:ext cx="83439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40"/>
              </a:lnSpc>
            </a:pPr>
            <a:r>
              <a:rPr lang="en-CA" sz="3214" b="1" smtClean="0">
                <a:solidFill>
                  <a:srgbClr val="008000"/>
                </a:solidFill>
                <a:latin typeface="Arial Bold"/>
                <a:cs typeface="Arial Bold"/>
              </a:rPr>
              <a:t>ТЕЛЕКОММУНИКАЦИОННЫХ СЕТЕЙ</a:t>
            </a:r>
          </a:p>
          <a:p>
            <a:pPr>
              <a:lnSpc>
                <a:spcPts val="3340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266700" y="2641600"/>
            <a:ext cx="1384300" cy="520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5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Этап 1</a:t>
            </a:r>
          </a:p>
          <a:p>
            <a:pPr>
              <a:lnSpc>
                <a:spcPts val="3450"/>
              </a:lnSpc>
            </a:pPr>
          </a:p>
        </p:txBody>
      </p:sp>
      <p:sp>
        <p:nvSpPr>
          <p:cNvPr id="5" name="TextBox 5"/>
          <p:cNvSpPr txBox="1"/>
          <p:nvPr/>
        </p:nvSpPr>
        <p:spPr>
          <a:xfrm>
            <a:off x="2260600" y="2590800"/>
            <a:ext cx="3187700" cy="520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Этап 2     Этап 3</a:t>
            </a:r>
          </a:p>
          <a:p>
            <a:pPr>
              <a:lnSpc>
                <a:spcPts val="3220"/>
              </a:lnSpc>
            </a:pPr>
          </a:p>
        </p:txBody>
      </p:sp>
      <p:sp>
        <p:nvSpPr>
          <p:cNvPr id="6" name="TextBox 6"/>
          <p:cNvSpPr txBox="1"/>
          <p:nvPr/>
        </p:nvSpPr>
        <p:spPr>
          <a:xfrm>
            <a:off x="5930900" y="2590800"/>
            <a:ext cx="1384300" cy="520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Этап 4</a:t>
            </a:r>
          </a:p>
          <a:p>
            <a:pPr>
              <a:lnSpc>
                <a:spcPts val="3220"/>
              </a:lnSpc>
            </a:pPr>
          </a:p>
        </p:txBody>
      </p:sp>
      <p:sp>
        <p:nvSpPr>
          <p:cNvPr id="7" name="TextBox 7"/>
          <p:cNvSpPr txBox="1"/>
          <p:nvPr/>
        </p:nvSpPr>
        <p:spPr>
          <a:xfrm>
            <a:off x="7823200" y="2590800"/>
            <a:ext cx="1384300" cy="520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Этап 5</a:t>
            </a:r>
          </a:p>
          <a:p>
            <a:pPr>
              <a:lnSpc>
                <a:spcPts val="3220"/>
              </a:lnSpc>
            </a:pPr>
          </a:p>
        </p:txBody>
      </p:sp>
      <p:sp>
        <p:nvSpPr>
          <p:cNvPr id="8" name="TextBox 8"/>
          <p:cNvSpPr txBox="1"/>
          <p:nvPr/>
        </p:nvSpPr>
        <p:spPr>
          <a:xfrm>
            <a:off x="228600" y="3924300"/>
            <a:ext cx="13843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16" b="1" smtClean="0">
                <a:solidFill>
                  <a:srgbClr val="000000"/>
                </a:solidFill>
                <a:latin typeface="Arial Bold"/>
                <a:cs typeface="Arial Bold"/>
              </a:rPr>
              <a:t>PSTN</a:t>
            </a:r>
          </a:p>
          <a:p>
            <a:pPr>
              <a:lnSpc>
                <a:spcPts val="3680"/>
              </a:lnSpc>
            </a:pPr>
          </a:p>
        </p:txBody>
      </p:sp>
      <p:sp>
        <p:nvSpPr>
          <p:cNvPr id="9" name="TextBox 9"/>
          <p:cNvSpPr txBox="1"/>
          <p:nvPr/>
        </p:nvSpPr>
        <p:spPr>
          <a:xfrm>
            <a:off x="2400300" y="3924300"/>
            <a:ext cx="10033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16" b="1" smtClean="0">
                <a:solidFill>
                  <a:srgbClr val="000000"/>
                </a:solidFill>
                <a:latin typeface="Arial Bold"/>
                <a:cs typeface="Arial Bold"/>
              </a:rPr>
              <a:t>IDN</a:t>
            </a:r>
          </a:p>
          <a:p>
            <a:pPr>
              <a:lnSpc>
                <a:spcPts val="3680"/>
              </a:lnSpc>
            </a:pPr>
          </a:p>
        </p:txBody>
      </p:sp>
      <p:sp>
        <p:nvSpPr>
          <p:cNvPr id="10" name="TextBox 10"/>
          <p:cNvSpPr txBox="1"/>
          <p:nvPr/>
        </p:nvSpPr>
        <p:spPr>
          <a:xfrm>
            <a:off x="4127500" y="3924300"/>
            <a:ext cx="12700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16" b="1" smtClean="0">
                <a:solidFill>
                  <a:srgbClr val="000000"/>
                </a:solidFill>
                <a:latin typeface="Arial Bold"/>
                <a:cs typeface="Arial Bold"/>
              </a:rPr>
              <a:t>ISDN</a:t>
            </a:r>
          </a:p>
          <a:p>
            <a:pPr>
              <a:lnSpc>
                <a:spcPts val="3680"/>
              </a:lnSpc>
            </a:pPr>
          </a:p>
        </p:txBody>
      </p:sp>
      <p:sp>
        <p:nvSpPr>
          <p:cNvPr id="11" name="TextBox 11"/>
          <p:cNvSpPr txBox="1"/>
          <p:nvPr/>
        </p:nvSpPr>
        <p:spPr>
          <a:xfrm>
            <a:off x="6286500" y="3924300"/>
            <a:ext cx="7112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16" b="1" smtClean="0">
                <a:solidFill>
                  <a:srgbClr val="000000"/>
                </a:solidFill>
                <a:latin typeface="Arial Bold"/>
                <a:cs typeface="Arial Bold"/>
              </a:rPr>
              <a:t>IN</a:t>
            </a:r>
          </a:p>
          <a:p>
            <a:pPr>
              <a:lnSpc>
                <a:spcPts val="3680"/>
              </a:lnSpc>
            </a:pPr>
          </a:p>
        </p:txBody>
      </p:sp>
      <p:sp>
        <p:nvSpPr>
          <p:cNvPr id="12" name="TextBox 12"/>
          <p:cNvSpPr txBox="1"/>
          <p:nvPr/>
        </p:nvSpPr>
        <p:spPr>
          <a:xfrm>
            <a:off x="7912100" y="3924300"/>
            <a:ext cx="12065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14" b="1" smtClean="0">
                <a:solidFill>
                  <a:srgbClr val="000000"/>
                </a:solidFill>
                <a:latin typeface="Arial Bold"/>
                <a:cs typeface="Arial Bold"/>
              </a:rPr>
              <a:t>NGN</a:t>
            </a:r>
          </a:p>
          <a:p>
            <a:pPr>
              <a:lnSpc>
                <a:spcPts val="3680"/>
              </a:lnSpc>
            </a:pPr>
          </a:p>
        </p:txBody>
      </p:sp>
      <p:sp>
        <p:nvSpPr>
          <p:cNvPr id="13" name="TextBox 13"/>
          <p:cNvSpPr txBox="1"/>
          <p:nvPr/>
        </p:nvSpPr>
        <p:spPr>
          <a:xfrm>
            <a:off x="7683500" y="5905500"/>
            <a:ext cx="14605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Время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76200" y="330200"/>
            <a:ext cx="90678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16" b="1" smtClean="0">
                <a:solidFill>
                  <a:srgbClr val="CF0D2F"/>
                </a:solidFill>
                <a:latin typeface="Arial Bold"/>
                <a:cs typeface="Arial Bold"/>
              </a:rPr>
              <a:t>Преимущества  технологии и сетей с КК</a:t>
            </a:r>
          </a:p>
          <a:p>
            <a:pPr>
              <a:lnSpc>
                <a:spcPts val="3680"/>
              </a:lnSpc>
            </a:pPr>
            <a:endParaRPr lang="en-CA" sz="3206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76200" y="1371600"/>
            <a:ext cx="9067800" cy="914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CA" sz="3010" b="1" smtClean="0">
                <a:solidFill>
                  <a:srgbClr val="000000"/>
                </a:solidFill>
                <a:latin typeface="Arial Bold"/>
                <a:cs typeface="Arial Bold"/>
              </a:rPr>
              <a:t>1.Относительно </a:t>
            </a:r>
            <a:r>
              <a:rPr lang="en-CA" sz="3010" b="1" smtClean="0">
                <a:solidFill>
                  <a:srgbClr val="CC3300"/>
                </a:solidFill>
                <a:latin typeface="Arial Bold"/>
                <a:cs typeface="Arial Bold"/>
              </a:rPr>
              <a:t>высокое качество</a:t>
            </a:r>
            <a:br>
              <a:rPr lang="en-CA" sz="3000" smtClean="0">
                <a:solidFill>
                  <a:srgbClr val="000000"/>
                </a:solidFill>
                <a:latin typeface="Times New Roman"/>
              </a:rPr>
            </a:br>
            <a:r>
              <a:rPr lang="en-CA" sz="3010" b="1" smtClean="0">
                <a:solidFill>
                  <a:srgbClr val="000000"/>
                </a:solidFill>
                <a:latin typeface="Arial Bold"/>
                <a:cs typeface="Arial Bold"/>
              </a:rPr>
              <a:t>предоставления услуг телефонии</a:t>
            </a:r>
          </a:p>
          <a:p>
            <a:pPr>
              <a:lnSpc>
                <a:spcPts val="2800"/>
              </a:lnSpc>
            </a:pPr>
            <a:endParaRPr lang="en-CA" sz="30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76200" y="2184400"/>
            <a:ext cx="90678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50"/>
              </a:lnSpc>
            </a:pPr>
            <a:r>
              <a:rPr lang="en-CA" sz="3012" b="1" smtClean="0">
                <a:solidFill>
                  <a:srgbClr val="000000"/>
                </a:solidFill>
                <a:latin typeface="Arial Bold"/>
                <a:cs typeface="Arial Bold"/>
              </a:rPr>
              <a:t>2. Соответствие возможностей ТфОП по</a:t>
            </a:r>
          </a:p>
          <a:p>
            <a:pPr>
              <a:lnSpc>
                <a:spcPts val="3450"/>
              </a:lnSpc>
            </a:pPr>
            <a:endParaRPr lang="en-CA" sz="3002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304800" y="2616200"/>
            <a:ext cx="88392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80"/>
              </a:lnSpc>
            </a:pPr>
            <a:r>
              <a:rPr lang="en-CA" sz="3010" b="1" smtClean="0">
                <a:solidFill>
                  <a:srgbClr val="000000"/>
                </a:solidFill>
                <a:latin typeface="Arial Bold"/>
                <a:cs typeface="Arial Bold"/>
              </a:rPr>
              <a:t>пропускной способности большинству</a:t>
            </a:r>
          </a:p>
          <a:p>
            <a:pPr>
              <a:lnSpc>
                <a:spcPts val="2780"/>
              </a:lnSpc>
            </a:pPr>
            <a:endParaRPr lang="en-CA" sz="30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304800" y="2959100"/>
            <a:ext cx="88392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25"/>
              </a:lnSpc>
            </a:pPr>
            <a:r>
              <a:rPr lang="en-CA" sz="3010" b="1" smtClean="0">
                <a:solidFill>
                  <a:srgbClr val="0033CC"/>
                </a:solidFill>
                <a:latin typeface="Arial Bold"/>
                <a:cs typeface="Arial Bold"/>
              </a:rPr>
              <a:t>терминалов пользователей</a:t>
            </a:r>
          </a:p>
          <a:p>
            <a:pPr>
              <a:lnSpc>
                <a:spcPts val="2925"/>
              </a:lnSpc>
            </a:pPr>
            <a:endParaRPr lang="en-CA" sz="30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76200" y="3467100"/>
            <a:ext cx="9067800" cy="914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00"/>
              </a:lnSpc>
            </a:pPr>
            <a:r>
              <a:rPr lang="en-CA" sz="3012" b="1" smtClean="0">
                <a:solidFill>
                  <a:srgbClr val="000000"/>
                </a:solidFill>
                <a:latin typeface="Arial Bold"/>
                <a:cs typeface="Arial Bold"/>
              </a:rPr>
              <a:t>3. Большой опыт </a:t>
            </a:r>
            <a:r>
              <a:rPr lang="en-CA" sz="3012" b="1" smtClean="0">
                <a:solidFill>
                  <a:srgbClr val="0033CC"/>
                </a:solidFill>
                <a:latin typeface="Arial Bold"/>
                <a:cs typeface="Arial Bold"/>
              </a:rPr>
              <a:t>эксплуатации и</a:t>
            </a:r>
            <a:br>
              <a:rPr lang="en-CA" sz="3000" smtClean="0">
                <a:solidFill>
                  <a:srgbClr val="000000"/>
                </a:solidFill>
                <a:latin typeface="Times New Roman"/>
              </a:rPr>
            </a:br>
            <a:r>
              <a:rPr lang="en-CA" sz="3010" b="1" smtClean="0">
                <a:solidFill>
                  <a:srgbClr val="0033CC"/>
                </a:solidFill>
                <a:latin typeface="Arial Bold"/>
                <a:cs typeface="Arial Bold"/>
              </a:rPr>
              <a:t>предоставления услуг ТфОП</a:t>
            </a:r>
          </a:p>
          <a:p>
            <a:pPr>
              <a:lnSpc>
                <a:spcPts val="2900"/>
              </a:lnSpc>
            </a:pPr>
            <a:endParaRPr lang="en-CA" sz="30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76200" y="4279900"/>
            <a:ext cx="90678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50"/>
              </a:lnSpc>
            </a:pPr>
            <a:r>
              <a:rPr lang="en-CA" sz="3010" b="1" smtClean="0">
                <a:solidFill>
                  <a:srgbClr val="000000"/>
                </a:solidFill>
                <a:latin typeface="Arial Bold"/>
                <a:cs typeface="Arial Bold"/>
              </a:rPr>
              <a:t>4. Сложившаяся годами и </a:t>
            </a:r>
            <a:r>
              <a:rPr lang="en-CA" sz="3010" b="1" smtClean="0">
                <a:solidFill>
                  <a:srgbClr val="CC3300"/>
                </a:solidFill>
                <a:latin typeface="Arial Bold"/>
                <a:cs typeface="Arial Bold"/>
              </a:rPr>
              <a:t>хорошо</a:t>
            </a:r>
          </a:p>
          <a:p>
            <a:pPr>
              <a:lnSpc>
                <a:spcPts val="3450"/>
              </a:lnSpc>
            </a:pPr>
            <a:endParaRPr lang="en-CA" sz="30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304800" y="4711700"/>
            <a:ext cx="8839200" cy="914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00"/>
              </a:lnSpc>
            </a:pPr>
            <a:r>
              <a:rPr lang="en-CA" sz="3012" b="1" smtClean="0">
                <a:solidFill>
                  <a:srgbClr val="CC3300"/>
                </a:solidFill>
                <a:latin typeface="Arial Bold"/>
                <a:cs typeface="Arial Bold"/>
              </a:rPr>
              <a:t>отработанная схема взаиморасчетов</a:t>
            </a:r>
            <a:r>
              <a:rPr lang="en-CA" sz="3012" b="1" smtClean="0">
                <a:solidFill>
                  <a:srgbClr val="000000"/>
                </a:solidFill>
                <a:latin typeface="Arial Bold"/>
                <a:cs typeface="Arial Bold"/>
              </a:rPr>
              <a:t> между</a:t>
            </a:r>
            <a:br>
              <a:rPr lang="en-CA" sz="3000" smtClean="0">
                <a:solidFill>
                  <a:srgbClr val="000000"/>
                </a:solidFill>
                <a:latin typeface="Times New Roman"/>
              </a:rPr>
            </a:br>
            <a:r>
              <a:rPr lang="en-CA" sz="3010" b="1" smtClean="0">
                <a:solidFill>
                  <a:srgbClr val="000000"/>
                </a:solidFill>
                <a:latin typeface="Arial Bold"/>
                <a:cs typeface="Arial Bold"/>
              </a:rPr>
              <a:t>операторами</a:t>
            </a:r>
          </a:p>
          <a:p>
            <a:pPr>
              <a:lnSpc>
                <a:spcPts val="2900"/>
              </a:lnSpc>
            </a:pPr>
            <a:endParaRPr lang="en-CA" sz="3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76200" y="127000"/>
            <a:ext cx="90678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20"/>
              </a:lnSpc>
            </a:pPr>
            <a:r>
              <a:rPr lang="en-CA" sz="2805" b="1" smtClean="0">
                <a:solidFill>
                  <a:srgbClr val="CC0000"/>
                </a:solidFill>
                <a:latin typeface="Arial Bold"/>
                <a:cs typeface="Arial Bold"/>
              </a:rPr>
              <a:t>Данный этап эволюции</a:t>
            </a:r>
            <a:r>
              <a:rPr lang="en-CA" sz="2805" b="1" smtClean="0">
                <a:solidFill>
                  <a:srgbClr val="CF0D2F"/>
                </a:solidFill>
                <a:latin typeface="Arial Bold"/>
                <a:cs typeface="Arial Bold"/>
              </a:rPr>
              <a:t> характеризуется:</a:t>
            </a:r>
          </a:p>
          <a:p>
            <a:pPr>
              <a:lnSpc>
                <a:spcPts val="25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76200" y="520700"/>
            <a:ext cx="9067800" cy="927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000"/>
              </a:lnSpc>
              <a:tabLst>
                <a:tab pos="609600" algn="l"/>
              </a:tabLst>
            </a:pPr>
            <a:r>
              <a:rPr lang="en-CA" sz="2805" b="1" smtClean="0">
                <a:solidFill>
                  <a:srgbClr val="CF0D2F"/>
                </a:solidFill>
                <a:latin typeface="Arial Bold"/>
                <a:cs typeface="Arial Bold"/>
              </a:rPr>
              <a:t>1.</a:t>
            </a: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  Преобладанием трафика ПД над речевым</a:t>
            </a:r>
            <a:br>
              <a:rPr lang="en-CA" sz="2795" smtClean="0">
                <a:solidFill>
                  <a:srgbClr val="000000"/>
                </a:solidFill>
                <a:latin typeface="Times New Roman"/>
              </a:rPr>
            </a:b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	трафиком</a:t>
            </a:r>
          </a:p>
          <a:p>
            <a:pPr>
              <a:lnSpc>
                <a:spcPts val="300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76200" y="1397000"/>
            <a:ext cx="90678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5" b="1" smtClean="0">
                <a:solidFill>
                  <a:srgbClr val="CF0D2F"/>
                </a:solidFill>
                <a:latin typeface="Arial Bold"/>
                <a:cs typeface="Arial Bold"/>
              </a:rPr>
              <a:t>2.</a:t>
            </a: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  Насыщением рынка речевых услуг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76200" y="1930400"/>
            <a:ext cx="9067800" cy="927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000"/>
              </a:lnSpc>
              <a:tabLst>
                <a:tab pos="609600" algn="l"/>
              </a:tabLst>
            </a:pPr>
            <a:r>
              <a:rPr lang="en-CA" sz="2805" b="1" smtClean="0">
                <a:solidFill>
                  <a:srgbClr val="CF0D2F"/>
                </a:solidFill>
                <a:latin typeface="Arial Bold"/>
                <a:cs typeface="Arial Bold"/>
              </a:rPr>
              <a:t>3.</a:t>
            </a: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  Неудовлетворенным спросом на услуги IN и</a:t>
            </a:r>
            <a:br>
              <a:rPr lang="en-CA" sz="2795" smtClean="0">
                <a:solidFill>
                  <a:srgbClr val="000000"/>
                </a:solidFill>
                <a:latin typeface="Times New Roman"/>
              </a:rPr>
            </a:b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	широкополосные услуги</a:t>
            </a:r>
          </a:p>
          <a:p>
            <a:pPr>
              <a:lnSpc>
                <a:spcPts val="300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76200" y="2806700"/>
            <a:ext cx="90678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8" b="1" smtClean="0">
                <a:solidFill>
                  <a:srgbClr val="CF0D2F"/>
                </a:solidFill>
                <a:latin typeface="Arial Bold"/>
                <a:cs typeface="Arial Bold"/>
              </a:rPr>
              <a:t>4.</a:t>
            </a:r>
            <a:r>
              <a:rPr lang="en-CA" sz="2808" b="1" smtClean="0">
                <a:solidFill>
                  <a:srgbClr val="000000"/>
                </a:solidFill>
                <a:latin typeface="Arial Bold"/>
                <a:cs typeface="Arial Bold"/>
              </a:rPr>
              <a:t>  Высокими темпами роста</a:t>
            </a:r>
          </a:p>
          <a:p>
            <a:pPr>
              <a:lnSpc>
                <a:spcPts val="3220"/>
              </a:lnSpc>
            </a:pPr>
            <a:endParaRPr lang="en-CA" sz="2798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685800" y="3213100"/>
            <a:ext cx="84582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5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многофункциональных терминалов (ПК)</a:t>
            </a:r>
          </a:p>
          <a:p>
            <a:pPr>
              <a:lnSpc>
                <a:spcPts val="295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76200" y="3721100"/>
            <a:ext cx="9067800" cy="927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000"/>
              </a:lnSpc>
              <a:tabLst>
                <a:tab pos="609600" algn="l"/>
              </a:tabLst>
            </a:pPr>
            <a:r>
              <a:rPr lang="en-CA" sz="2805" b="1" smtClean="0">
                <a:solidFill>
                  <a:srgbClr val="CF0D2F"/>
                </a:solidFill>
                <a:latin typeface="Arial Bold"/>
                <a:cs typeface="Arial Bold"/>
              </a:rPr>
              <a:t>5.</a:t>
            </a: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  Возрастающей конкуренцией со стороны</a:t>
            </a:r>
            <a:br>
              <a:rPr lang="en-CA" sz="2798" smtClean="0">
                <a:solidFill>
                  <a:srgbClr val="000000"/>
                </a:solidFill>
                <a:latin typeface="Times New Roman"/>
              </a:rPr>
            </a:br>
            <a:r>
              <a:rPr lang="en-CA" sz="2808" b="1" smtClean="0">
                <a:solidFill>
                  <a:srgbClr val="000000"/>
                </a:solidFill>
                <a:latin typeface="Arial Bold"/>
                <a:cs typeface="Arial Bold"/>
              </a:rPr>
              <a:t>	альтернативных операторов</a:t>
            </a:r>
          </a:p>
          <a:p>
            <a:pPr>
              <a:lnSpc>
                <a:spcPts val="3000"/>
              </a:lnSpc>
            </a:pPr>
            <a:endParaRPr lang="en-CA" sz="2798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76200" y="4597400"/>
            <a:ext cx="90678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5" b="1" smtClean="0">
                <a:solidFill>
                  <a:srgbClr val="CF0D2F"/>
                </a:solidFill>
                <a:latin typeface="Arial Bold"/>
                <a:cs typeface="Arial Bold"/>
              </a:rPr>
              <a:t>6.</a:t>
            </a: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  Возникновением инфокоммуникационных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685800" y="5016500"/>
            <a:ext cx="84582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50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услуг. Появлением новых участников рынка</a:t>
            </a:r>
          </a:p>
          <a:p>
            <a:pPr>
              <a:lnSpc>
                <a:spcPts val="295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685800" y="5384800"/>
            <a:ext cx="84582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010"/>
              </a:lnSpc>
            </a:pPr>
            <a:r>
              <a:rPr lang="en-CA" sz="2808" b="1" smtClean="0">
                <a:solidFill>
                  <a:srgbClr val="000000"/>
                </a:solidFill>
                <a:latin typeface="Arial Bold"/>
                <a:cs typeface="Arial Bold"/>
              </a:rPr>
              <a:t>(поставщиков услуг, поставщиков</a:t>
            </a:r>
          </a:p>
          <a:p>
            <a:pPr>
              <a:lnSpc>
                <a:spcPts val="3010"/>
              </a:lnSpc>
            </a:pPr>
            <a:endParaRPr lang="en-CA" sz="2798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685800" y="5778500"/>
            <a:ext cx="84582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5"/>
              </a:lnSpc>
            </a:pP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информации, посредников).</a:t>
            </a:r>
          </a:p>
          <a:p>
            <a:pPr>
              <a:lnSpc>
                <a:spcPts val="2995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76200" y="127000"/>
            <a:ext cx="9067800" cy="685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40"/>
              </a:lnSpc>
            </a:pPr>
            <a:r>
              <a:rPr lang="en-CA" sz="3610" b="1" smtClean="0">
                <a:solidFill>
                  <a:srgbClr val="0033CC"/>
                </a:solidFill>
                <a:latin typeface="Arial Bold"/>
                <a:cs typeface="Arial Bold"/>
              </a:rPr>
              <a:t>Недостатки</a:t>
            </a:r>
            <a:r>
              <a:rPr lang="en-CA" sz="3610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3610" b="1" smtClean="0">
                <a:solidFill>
                  <a:srgbClr val="0033CC"/>
                </a:solidFill>
                <a:latin typeface="Arial Bold"/>
                <a:cs typeface="Arial Bold"/>
              </a:rPr>
              <a:t>технологий с КК</a:t>
            </a:r>
          </a:p>
          <a:p>
            <a:pPr>
              <a:lnSpc>
                <a:spcPts val="3240"/>
              </a:lnSpc>
            </a:pPr>
            <a:endParaRPr lang="en-CA" sz="36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76200" y="838200"/>
            <a:ext cx="90678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10" b="1" smtClean="0">
                <a:solidFill>
                  <a:srgbClr val="CF0D2F"/>
                </a:solidFill>
                <a:latin typeface="Arial Bold"/>
                <a:cs typeface="Arial Bold"/>
              </a:rPr>
              <a:t>1.</a:t>
            </a:r>
            <a:r>
              <a:rPr lang="en-CA" sz="2410" b="1" smtClean="0">
                <a:solidFill>
                  <a:srgbClr val="000000"/>
                </a:solidFill>
                <a:latin typeface="Arial Bold"/>
                <a:cs typeface="Arial Bold"/>
              </a:rPr>
              <a:t>   Низкое использования пропускной способности СП</a:t>
            </a:r>
          </a:p>
          <a:p>
            <a:pPr>
              <a:lnSpc>
                <a:spcPts val="2760"/>
              </a:lnSpc>
            </a:pPr>
            <a:endParaRPr lang="en-CA" sz="24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76200" y="1282700"/>
            <a:ext cx="90678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10" b="1" smtClean="0">
                <a:solidFill>
                  <a:srgbClr val="CF0D2F"/>
                </a:solidFill>
                <a:latin typeface="Arial Bold"/>
                <a:cs typeface="Arial Bold"/>
              </a:rPr>
              <a:t>2.</a:t>
            </a:r>
            <a:r>
              <a:rPr lang="en-CA" sz="2410" b="1" smtClean="0">
                <a:solidFill>
                  <a:srgbClr val="000000"/>
                </a:solidFill>
                <a:latin typeface="Arial Bold"/>
                <a:cs typeface="Arial Bold"/>
              </a:rPr>
              <a:t>   Низкая масштабируемость существующих технологий</a:t>
            </a:r>
          </a:p>
          <a:p>
            <a:pPr>
              <a:lnSpc>
                <a:spcPts val="2760"/>
              </a:lnSpc>
            </a:pPr>
            <a:endParaRPr lang="en-CA" sz="24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533400" y="1739900"/>
            <a:ext cx="8610600" cy="787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600"/>
              </a:lnSpc>
              <a:tabLst>
                <a:tab pos="533400" algn="l"/>
              </a:tabLst>
            </a:pPr>
            <a:r>
              <a:rPr lang="en-CA" sz="2410" b="1" smtClean="0">
                <a:solidFill>
                  <a:srgbClr val="CF0D2F"/>
                </a:solidFill>
                <a:latin typeface="Arial Bold"/>
                <a:cs typeface="Arial Bold"/>
              </a:rPr>
              <a:t>1.</a:t>
            </a:r>
            <a:r>
              <a:rPr lang="en-CA" sz="2410" b="1" smtClean="0">
                <a:solidFill>
                  <a:srgbClr val="000000"/>
                </a:solidFill>
                <a:latin typeface="Arial Bold"/>
                <a:cs typeface="Arial Bold"/>
              </a:rPr>
              <a:t>  Введение услуг IN связано с большими затратами</a:t>
            </a:r>
            <a:br>
              <a:rPr lang="en-CA" sz="2400" smtClean="0">
                <a:solidFill>
                  <a:srgbClr val="000000"/>
                </a:solidFill>
                <a:latin typeface="Times New Roman"/>
              </a:rPr>
            </a:br>
            <a:r>
              <a:rPr lang="en-CA" sz="2410" b="1" smtClean="0">
                <a:solidFill>
                  <a:srgbClr val="000000"/>
                </a:solidFill>
                <a:latin typeface="Arial Bold"/>
                <a:cs typeface="Arial Bold"/>
              </a:rPr>
              <a:t>	на модернизацию SW</a:t>
            </a:r>
          </a:p>
          <a:p>
            <a:pPr>
              <a:lnSpc>
                <a:spcPts val="2600"/>
              </a:lnSpc>
            </a:pPr>
            <a:endParaRPr lang="en-CA" sz="24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533400" y="2501900"/>
            <a:ext cx="8610600" cy="787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600"/>
              </a:lnSpc>
              <a:tabLst>
                <a:tab pos="533400" algn="l"/>
              </a:tabLst>
            </a:pPr>
            <a:r>
              <a:rPr lang="en-CA" sz="2410" b="1" smtClean="0">
                <a:solidFill>
                  <a:srgbClr val="CF0D2F"/>
                </a:solidFill>
                <a:latin typeface="Arial Bold"/>
                <a:cs typeface="Arial Bold"/>
              </a:rPr>
              <a:t>2.</a:t>
            </a:r>
            <a:r>
              <a:rPr lang="en-CA" sz="2410" b="1" smtClean="0">
                <a:solidFill>
                  <a:srgbClr val="000000"/>
                </a:solidFill>
                <a:latin typeface="Arial Bold"/>
                <a:cs typeface="Arial Bold"/>
              </a:rPr>
              <a:t>  Введение широкополосных услуг - практически</a:t>
            </a:r>
            <a:br>
              <a:rPr lang="en-CA" sz="2400" smtClean="0">
                <a:solidFill>
                  <a:srgbClr val="000000"/>
                </a:solidFill>
                <a:latin typeface="Times New Roman"/>
              </a:rPr>
            </a:br>
            <a:r>
              <a:rPr lang="en-CA" sz="2410" b="1" smtClean="0">
                <a:solidFill>
                  <a:srgbClr val="000000"/>
                </a:solidFill>
                <a:latin typeface="Arial Bold"/>
                <a:cs typeface="Arial Bold"/>
              </a:rPr>
              <a:t>	невозможно</a:t>
            </a:r>
          </a:p>
          <a:p>
            <a:pPr>
              <a:lnSpc>
                <a:spcPts val="2600"/>
              </a:lnSpc>
            </a:pPr>
            <a:endParaRPr lang="en-CA" sz="24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533400" y="3276600"/>
            <a:ext cx="8610600" cy="787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600"/>
              </a:lnSpc>
              <a:tabLst>
                <a:tab pos="533400" algn="l"/>
              </a:tabLst>
            </a:pPr>
            <a:r>
              <a:rPr lang="en-CA" sz="2410" b="1" smtClean="0">
                <a:solidFill>
                  <a:srgbClr val="CF0D2F"/>
                </a:solidFill>
                <a:latin typeface="Arial Bold"/>
                <a:cs typeface="Arial Bold"/>
              </a:rPr>
              <a:t>3.</a:t>
            </a:r>
            <a:r>
              <a:rPr lang="en-CA" sz="2410" b="1" smtClean="0">
                <a:solidFill>
                  <a:srgbClr val="000000"/>
                </a:solidFill>
                <a:latin typeface="Arial Bold"/>
                <a:cs typeface="Arial Bold"/>
              </a:rPr>
              <a:t>  Закрытость внутрисистемных интерфейсов не</a:t>
            </a:r>
            <a:br>
              <a:rPr lang="en-CA" sz="2400" smtClean="0">
                <a:solidFill>
                  <a:srgbClr val="000000"/>
                </a:solidFill>
                <a:latin typeface="Times New Roman"/>
              </a:rPr>
            </a:br>
            <a:r>
              <a:rPr lang="en-CA" sz="2410" b="1" smtClean="0">
                <a:solidFill>
                  <a:srgbClr val="000000"/>
                </a:solidFill>
                <a:latin typeface="Arial Bold"/>
                <a:cs typeface="Arial Bold"/>
              </a:rPr>
              <a:t>	позволяет оператору свободно выбирать</a:t>
            </a:r>
          </a:p>
          <a:p>
            <a:pPr>
              <a:lnSpc>
                <a:spcPts val="2600"/>
              </a:lnSpc>
            </a:pPr>
            <a:endParaRPr lang="en-CA" sz="24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066800" y="3937000"/>
            <a:ext cx="80772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CA" sz="2412" b="1" smtClean="0">
                <a:solidFill>
                  <a:srgbClr val="000000"/>
                </a:solidFill>
                <a:latin typeface="Arial Bold"/>
                <a:cs typeface="Arial Bold"/>
              </a:rPr>
              <a:t>поставщиков и модернизировать HW</a:t>
            </a:r>
          </a:p>
          <a:p>
            <a:pPr>
              <a:lnSpc>
                <a:spcPts val="2600"/>
              </a:lnSpc>
            </a:pPr>
            <a:endParaRPr lang="en-CA" sz="2402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76200" y="4318000"/>
            <a:ext cx="90678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10" b="1" smtClean="0">
                <a:solidFill>
                  <a:srgbClr val="000000"/>
                </a:solidFill>
                <a:latin typeface="Arial Bold"/>
                <a:cs typeface="Arial Bold"/>
              </a:rPr>
              <a:t>3.  На фоне быстрого увеличения пропускной</a:t>
            </a:r>
          </a:p>
          <a:p>
            <a:pPr>
              <a:lnSpc>
                <a:spcPts val="2760"/>
              </a:lnSpc>
            </a:pPr>
            <a:endParaRPr lang="en-CA" sz="24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685800" y="4660900"/>
            <a:ext cx="8458200" cy="736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2410" b="1" smtClean="0">
                <a:solidFill>
                  <a:srgbClr val="000000"/>
                </a:solidFill>
                <a:latin typeface="Arial Bold"/>
                <a:cs typeface="Arial Bold"/>
              </a:rPr>
              <a:t>способности, особенно остро стала проблема узкого</a:t>
            </a:r>
            <a:br>
              <a:rPr lang="en-CA" sz="2400" smtClean="0">
                <a:solidFill>
                  <a:srgbClr val="000000"/>
                </a:solidFill>
                <a:latin typeface="Times New Roman"/>
              </a:rPr>
            </a:br>
            <a:r>
              <a:rPr lang="en-CA" sz="2410" b="1" smtClean="0">
                <a:solidFill>
                  <a:srgbClr val="000000"/>
                </a:solidFill>
                <a:latin typeface="Arial Bold"/>
                <a:cs typeface="Arial Bold"/>
              </a:rPr>
              <a:t>места к скоростным магистралям через 64 кбит/с АТС</a:t>
            </a:r>
          </a:p>
          <a:p>
            <a:pPr>
              <a:lnSpc>
                <a:spcPts val="2300"/>
              </a:lnSpc>
            </a:pPr>
            <a:endParaRPr lang="en-CA" sz="24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685800" y="5257800"/>
            <a:ext cx="84582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200"/>
              </a:lnSpc>
            </a:pPr>
            <a:r>
              <a:rPr lang="en-CA" sz="2412" b="1" smtClean="0">
                <a:solidFill>
                  <a:srgbClr val="000000"/>
                </a:solidFill>
                <a:latin typeface="Arial Bold"/>
                <a:cs typeface="Arial Bold"/>
              </a:rPr>
              <a:t>с КК</a:t>
            </a:r>
          </a:p>
          <a:p>
            <a:pPr>
              <a:lnSpc>
                <a:spcPts val="2200"/>
              </a:lnSpc>
            </a:pPr>
            <a:endParaRPr lang="en-CA" sz="2402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76200" y="5651500"/>
            <a:ext cx="9067800" cy="1028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  <a:tabLst>
                <a:tab pos="609600" algn="l"/>
                <a:tab pos="609600" algn="l"/>
              </a:tabLst>
            </a:pPr>
            <a:r>
              <a:rPr lang="en-CA" sz="2410" b="1" smtClean="0">
                <a:solidFill>
                  <a:srgbClr val="000000"/>
                </a:solidFill>
                <a:latin typeface="Arial Bold"/>
                <a:cs typeface="Arial Bold"/>
              </a:rPr>
              <a:t>4.  Крайне высокие эксплуатационные издержки,</a:t>
            </a:r>
            <a:br>
              <a:rPr lang="en-CA" sz="2400" smtClean="0">
                <a:solidFill>
                  <a:srgbClr val="000000"/>
                </a:solidFill>
                <a:latin typeface="Times New Roman"/>
              </a:rPr>
            </a:br>
            <a:r>
              <a:rPr lang="en-CA" sz="2410" b="1" smtClean="0">
                <a:solidFill>
                  <a:srgbClr val="000000"/>
                </a:solidFill>
                <a:latin typeface="Arial Bold"/>
                <a:cs typeface="Arial Bold"/>
              </a:rPr>
              <a:t>	вследствие отсутствия современных</a:t>
            </a:r>
            <a:br>
              <a:rPr lang="en-CA" sz="2400" smtClean="0">
                <a:solidFill>
                  <a:srgbClr val="000000"/>
                </a:solidFill>
                <a:latin typeface="Times New Roman"/>
              </a:rPr>
            </a:br>
            <a:r>
              <a:rPr lang="en-CA" sz="2410" b="1" smtClean="0">
                <a:solidFill>
                  <a:srgbClr val="000000"/>
                </a:solidFill>
                <a:latin typeface="Arial Bold"/>
                <a:cs typeface="Arial Bold"/>
              </a:rPr>
              <a:t>	автоматизированных систем управления.</a:t>
            </a:r>
          </a:p>
          <a:p>
            <a:pPr>
              <a:lnSpc>
                <a:spcPts val="2300"/>
              </a:lnSpc>
            </a:pPr>
            <a:endParaRPr lang="en-CA" sz="2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533400" y="266700"/>
            <a:ext cx="8610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14" b="1" smtClean="0">
                <a:solidFill>
                  <a:srgbClr val="0033CC"/>
                </a:solidFill>
                <a:latin typeface="Arial Bold"/>
                <a:cs typeface="Arial Bold"/>
              </a:rPr>
              <a:t>Потребность операторов :</a:t>
            </a:r>
          </a:p>
          <a:p>
            <a:pPr>
              <a:lnSpc>
                <a:spcPts val="3680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76200" y="1016000"/>
            <a:ext cx="9067800" cy="1308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050"/>
              </a:lnSpc>
            </a:pPr>
            <a:r>
              <a:rPr lang="en-CA" sz="2795" smtClean="0">
                <a:solidFill>
                  <a:srgbClr val="CF0D2F"/>
                </a:solidFill>
                <a:latin typeface="Arial"/>
                <a:cs typeface="Arial"/>
              </a:rPr>
              <a:t>•</a:t>
            </a: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 как можно быстрее и дешевле создавать новые</a:t>
            </a:r>
            <a:br>
              <a:rPr lang="en-CA" sz="2795" smtClean="0">
                <a:solidFill>
                  <a:srgbClr val="000000"/>
                </a:solidFill>
                <a:latin typeface="Times New Roman"/>
              </a:rPr>
            </a:b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услуги с тем, чтобы постоянно привлекать</a:t>
            </a:r>
            <a:br>
              <a:rPr lang="en-CA" sz="2795" smtClean="0">
                <a:solidFill>
                  <a:srgbClr val="000000"/>
                </a:solidFill>
                <a:latin typeface="Times New Roman"/>
              </a:rPr>
            </a:b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новых абонентов;</a:t>
            </a:r>
          </a:p>
          <a:p>
            <a:pPr>
              <a:lnSpc>
                <a:spcPts val="305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76200" y="2286000"/>
            <a:ext cx="90678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798" smtClean="0">
                <a:solidFill>
                  <a:srgbClr val="CF0D2F"/>
                </a:solidFill>
                <a:latin typeface="Arial"/>
                <a:cs typeface="Arial"/>
              </a:rPr>
              <a:t>•</a:t>
            </a:r>
            <a:r>
              <a:rPr lang="en-CA" sz="2808" b="1" smtClean="0">
                <a:solidFill>
                  <a:srgbClr val="000000"/>
                </a:solidFill>
                <a:latin typeface="Arial Bold"/>
                <a:cs typeface="Arial Bold"/>
              </a:rPr>
              <a:t> уменьшать затраты на обслуживание;</a:t>
            </a:r>
          </a:p>
          <a:p>
            <a:pPr>
              <a:lnSpc>
                <a:spcPts val="3220"/>
              </a:lnSpc>
            </a:pPr>
            <a:endParaRPr lang="en-CA" sz="2798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76200" y="2819400"/>
            <a:ext cx="9067800" cy="927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CA" sz="2795" smtClean="0">
                <a:solidFill>
                  <a:srgbClr val="CF0D2F"/>
                </a:solidFill>
                <a:latin typeface="Arial"/>
                <a:cs typeface="Arial"/>
              </a:rPr>
              <a:t>•</a:t>
            </a: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 быть независимыми от поставщиков</a:t>
            </a:r>
            <a:br>
              <a:rPr lang="en-CA" sz="2798" smtClean="0">
                <a:solidFill>
                  <a:srgbClr val="000000"/>
                </a:solidFill>
                <a:latin typeface="Times New Roman"/>
              </a:rPr>
            </a:br>
            <a:r>
              <a:rPr lang="en-CA" sz="2808" b="1" smtClean="0">
                <a:solidFill>
                  <a:srgbClr val="000000"/>
                </a:solidFill>
                <a:latin typeface="Arial Bold"/>
                <a:cs typeface="Arial Bold"/>
              </a:rPr>
              <a:t>оборудования;</a:t>
            </a:r>
          </a:p>
          <a:p>
            <a:pPr>
              <a:lnSpc>
                <a:spcPts val="3000"/>
              </a:lnSpc>
            </a:pPr>
            <a:endParaRPr lang="en-CA" sz="2798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76200" y="3708400"/>
            <a:ext cx="9067800" cy="927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CA" sz="2795" smtClean="0">
                <a:solidFill>
                  <a:srgbClr val="CF0D2F"/>
                </a:solidFill>
                <a:latin typeface="Arial"/>
                <a:cs typeface="Arial"/>
              </a:rPr>
              <a:t>•</a:t>
            </a: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 передавать все виды трафика (речь, данные,</a:t>
            </a:r>
            <a:br>
              <a:rPr lang="en-CA" sz="2795" smtClean="0">
                <a:solidFill>
                  <a:srgbClr val="000000"/>
                </a:solidFill>
                <a:latin typeface="Times New Roman"/>
              </a:rPr>
            </a:br>
            <a:r>
              <a:rPr lang="en-CA" sz="2805" b="1" smtClean="0">
                <a:solidFill>
                  <a:srgbClr val="000000"/>
                </a:solidFill>
                <a:latin typeface="Arial Bold"/>
                <a:cs typeface="Arial Bold"/>
              </a:rPr>
              <a:t>мультимедиа);</a:t>
            </a:r>
          </a:p>
          <a:p>
            <a:pPr>
              <a:lnSpc>
                <a:spcPts val="300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76200" y="4584700"/>
            <a:ext cx="90678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798" smtClean="0">
                <a:solidFill>
                  <a:srgbClr val="CF0D2F"/>
                </a:solidFill>
                <a:latin typeface="Arial"/>
                <a:cs typeface="Arial"/>
              </a:rPr>
              <a:t>•</a:t>
            </a:r>
            <a:r>
              <a:rPr lang="en-CA" sz="2808" b="1" smtClean="0">
                <a:solidFill>
                  <a:srgbClr val="000000"/>
                </a:solidFill>
                <a:latin typeface="Arial Bold"/>
                <a:cs typeface="Arial Bold"/>
              </a:rPr>
              <a:t> быть конкурентоспособными</a:t>
            </a:r>
          </a:p>
          <a:p>
            <a:pPr>
              <a:lnSpc>
                <a:spcPts val="3220"/>
              </a:lnSpc>
            </a:pPr>
            <a:endParaRPr lang="en-CA" sz="2798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01700" y="5626100"/>
            <a:ext cx="8242300" cy="927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100"/>
              </a:lnSpc>
              <a:tabLst>
                <a:tab pos="2070100" algn="l"/>
              </a:tabLst>
            </a:pPr>
            <a:r>
              <a:rPr lang="en-CA" sz="2805" b="1" smtClean="0">
                <a:solidFill>
                  <a:srgbClr val="0033CC"/>
                </a:solidFill>
                <a:latin typeface="Arial Bold"/>
                <a:cs typeface="Arial Bold"/>
              </a:rPr>
              <a:t>ПОЭТОМУ ВОЗНИКЛА НЕОБХОДИМОСТЬ</a:t>
            </a:r>
            <a:br>
              <a:rPr lang="en-CA" sz="2795" smtClean="0">
                <a:solidFill>
                  <a:srgbClr val="000000"/>
                </a:solidFill>
                <a:latin typeface="Times New Roman"/>
              </a:rPr>
            </a:br>
            <a:r>
              <a:rPr lang="en-CA" sz="2805" b="1" smtClean="0">
                <a:solidFill>
                  <a:srgbClr val="0033CC"/>
                </a:solidFill>
                <a:latin typeface="Arial Bold"/>
                <a:cs typeface="Arial Bold"/>
              </a:rPr>
              <a:t>	ПОСТРОЕНИЯ NGN</a:t>
            </a:r>
          </a:p>
          <a:p>
            <a:pPr>
              <a:lnSpc>
                <a:spcPts val="310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Privet1</vt:lpstr>
    </vt:vector>
  </TitlesOfParts>
  <Company>Investintech.com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A2E_Engine</dc:creator>
  <cp:lastModifiedBy>A2E_Engine</cp:lastModifiedBy>
  <dcterms:created xsi:type="dcterms:W3CDTF">2021-08-11T01:52:22Z</dcterms:created>
  <dcterms:modified xsi:type="dcterms:W3CDTF">2021-08-11T01:52:22Z</dcterms:modified>
</cp:coreProperties>
</file>